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8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787" r:id="rId2"/>
    <p:sldId id="731" r:id="rId3"/>
    <p:sldId id="724" r:id="rId4"/>
    <p:sldId id="290" r:id="rId5"/>
    <p:sldId id="804" r:id="rId6"/>
    <p:sldId id="292" r:id="rId7"/>
    <p:sldId id="729" r:id="rId8"/>
    <p:sldId id="258" r:id="rId9"/>
    <p:sldId id="259" r:id="rId10"/>
    <p:sldId id="260" r:id="rId11"/>
    <p:sldId id="732" r:id="rId12"/>
    <p:sldId id="730" r:id="rId13"/>
    <p:sldId id="734" r:id="rId14"/>
    <p:sldId id="753" r:id="rId15"/>
    <p:sldId id="261" r:id="rId16"/>
    <p:sldId id="735" r:id="rId17"/>
    <p:sldId id="745" r:id="rId18"/>
    <p:sldId id="740" r:id="rId19"/>
    <p:sldId id="738" r:id="rId20"/>
    <p:sldId id="739" r:id="rId21"/>
    <p:sldId id="793" r:id="rId22"/>
    <p:sldId id="744" r:id="rId23"/>
    <p:sldId id="741" r:id="rId24"/>
    <p:sldId id="755" r:id="rId25"/>
    <p:sldId id="742" r:id="rId26"/>
    <p:sldId id="746" r:id="rId27"/>
    <p:sldId id="754" r:id="rId28"/>
    <p:sldId id="747" r:id="rId29"/>
    <p:sldId id="762" r:id="rId30"/>
    <p:sldId id="761" r:id="rId31"/>
    <p:sldId id="760" r:id="rId32"/>
    <p:sldId id="750" r:id="rId33"/>
    <p:sldId id="788" r:id="rId34"/>
    <p:sldId id="763" r:id="rId35"/>
    <p:sldId id="764" r:id="rId36"/>
    <p:sldId id="765" r:id="rId37"/>
    <p:sldId id="766" r:id="rId38"/>
    <p:sldId id="767" r:id="rId39"/>
    <p:sldId id="768" r:id="rId40"/>
    <p:sldId id="792" r:id="rId41"/>
    <p:sldId id="790" r:id="rId42"/>
    <p:sldId id="769" r:id="rId43"/>
    <p:sldId id="794" r:id="rId44"/>
    <p:sldId id="796" r:id="rId45"/>
    <p:sldId id="797" r:id="rId46"/>
    <p:sldId id="801" r:id="rId47"/>
    <p:sldId id="803" r:id="rId48"/>
    <p:sldId id="799" r:id="rId49"/>
    <p:sldId id="800" r:id="rId50"/>
    <p:sldId id="798" r:id="rId51"/>
    <p:sldId id="789" r:id="rId52"/>
    <p:sldId id="786" r:id="rId53"/>
    <p:sldId id="473" r:id="rId5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33"/>
    <p:restoredTop sz="94636"/>
  </p:normalViewPr>
  <p:slideViewPr>
    <p:cSldViewPr>
      <p:cViewPr varScale="1">
        <p:scale>
          <a:sx n="88" d="100"/>
          <a:sy n="88" d="100"/>
        </p:scale>
        <p:origin x="336"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34A7622-1349-934A-88AD-C8C88B25AA6F}" type="datetimeFigureOut">
              <a:rPr lang="en-US" smtClean="0"/>
              <a:t>9/23/22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1A39E9-AE50-7E4B-8406-10F0084CEB42}" type="slidenum">
              <a:rPr lang="en-US" smtClean="0"/>
              <a:t>‹#›</a:t>
            </a:fld>
            <a:endParaRPr lang="en-US"/>
          </a:p>
        </p:txBody>
      </p:sp>
    </p:spTree>
    <p:extLst>
      <p:ext uri="{BB962C8B-B14F-4D97-AF65-F5344CB8AC3E}">
        <p14:creationId xmlns:p14="http://schemas.microsoft.com/office/powerpoint/2010/main" val="4194892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1</a:t>
            </a:fld>
            <a:endParaRPr lang="en-US"/>
          </a:p>
        </p:txBody>
      </p:sp>
    </p:spTree>
    <p:extLst>
      <p:ext uri="{BB962C8B-B14F-4D97-AF65-F5344CB8AC3E}">
        <p14:creationId xmlns:p14="http://schemas.microsoft.com/office/powerpoint/2010/main" val="4209636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2</a:t>
            </a:fld>
            <a:endParaRPr lang="en-US"/>
          </a:p>
        </p:txBody>
      </p:sp>
    </p:spTree>
    <p:extLst>
      <p:ext uri="{BB962C8B-B14F-4D97-AF65-F5344CB8AC3E}">
        <p14:creationId xmlns:p14="http://schemas.microsoft.com/office/powerpoint/2010/main" val="165857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33</a:t>
            </a:fld>
            <a:endParaRPr lang="en-US"/>
          </a:p>
        </p:txBody>
      </p:sp>
    </p:spTree>
    <p:extLst>
      <p:ext uri="{BB962C8B-B14F-4D97-AF65-F5344CB8AC3E}">
        <p14:creationId xmlns:p14="http://schemas.microsoft.com/office/powerpoint/2010/main" val="410086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91571" y="1547858"/>
            <a:ext cx="3093720" cy="4295140"/>
          </a:xfrm>
          <a:prstGeom prst="rect">
            <a:avLst/>
          </a:prstGeom>
        </p:spPr>
        <p:txBody>
          <a:bodyPr wrap="square" lIns="0" tIns="0" rIns="0" bIns="0">
            <a:spAutoFit/>
          </a:bodyPr>
          <a:lstStyle>
            <a:lvl1pPr>
              <a:defRPr sz="1800" b="0" i="0">
                <a:solidFill>
                  <a:srgbClr val="585858"/>
                </a:solidFill>
                <a:latin typeface="Segoe UI"/>
                <a:cs typeface="Segoe U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9/23/22</a:t>
            </a:fld>
            <a:endParaRPr lang="en-US"/>
          </a:p>
        </p:txBody>
      </p:sp>
      <p:sp>
        <p:nvSpPr>
          <p:cNvPr id="7" name="Holder 7"/>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9/23/22</a:t>
            </a:fld>
            <a:endParaRPr lang="en-US"/>
          </a:p>
        </p:txBody>
      </p:sp>
      <p:sp>
        <p:nvSpPr>
          <p:cNvPr id="5" name="Holder 5"/>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9/23/22</a:t>
            </a:fld>
            <a:endParaRPr lang="en-US"/>
          </a:p>
        </p:txBody>
      </p:sp>
      <p:sp>
        <p:nvSpPr>
          <p:cNvPr id="4" name="Holder 4"/>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30035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194412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520738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hank You with Image">
    <p:bg>
      <p:bgPr>
        <a:solidFill>
          <a:schemeClr val="bg1"/>
        </a:solid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1"/>
            </p:custDataLst>
            <p:extLst>
              <p:ext uri="{D42A27DB-BD31-4B8C-83A1-F6EECF244321}">
                <p14:modId xmlns:p14="http://schemas.microsoft.com/office/powerpoint/2010/main" val="1151904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hteck 6" hidden="1"/>
          <p:cNvSpPr/>
          <p:nvPr userDrawn="1">
            <p:custDataLst>
              <p:tags r:id="rId2"/>
            </p:custDataLst>
          </p:nvPr>
        </p:nvSpPr>
        <p:spPr bwMode="gray">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600" b="0" i="0" baseline="0">
              <a:latin typeface="Yu Gothic Light" panose="020B0300000000000000" pitchFamily="34" charset="-128"/>
              <a:ea typeface="+mj-ea"/>
              <a:cs typeface="+mj-cs"/>
              <a:sym typeface="Yu Gothic Light" panose="020B0300000000000000" pitchFamily="34" charset="-128"/>
            </a:endParaRPr>
          </a:p>
        </p:txBody>
      </p:sp>
      <p:sp>
        <p:nvSpPr>
          <p:cNvPr id="11" name="Bildplatzhalter 3">
            <a:extLst>
              <a:ext uri="{FF2B5EF4-FFF2-40B4-BE49-F238E27FC236}">
                <a16:creationId xmlns:a16="http://schemas.microsoft.com/office/drawing/2014/main" id="{EFA26D4E-C1E8-4DB9-96FB-5DF2FB106A94}"/>
              </a:ext>
            </a:extLst>
          </p:cNvPr>
          <p:cNvSpPr>
            <a:spLocks noGrp="1"/>
          </p:cNvSpPr>
          <p:nvPr>
            <p:ph type="pic" sz="quarter" idx="12" hasCustomPrompt="1"/>
          </p:nvPr>
        </p:nvSpPr>
        <p:spPr bwMode="gray">
          <a:xfrm>
            <a:off x="0" y="0"/>
            <a:ext cx="4536000" cy="6858000"/>
          </a:xfrm>
          <a:prstGeom prst="rect">
            <a:avLst/>
          </a:prstGeom>
          <a:solidFill>
            <a:schemeClr val="bg1">
              <a:lumMod val="95000"/>
            </a:schemeClr>
          </a:solidFill>
        </p:spPr>
        <p:txBody>
          <a:bodyPr vert="horz" wrap="square" lIns="0" tIns="0" rIns="0" bIns="720000" rtlCol="0" anchor="ctr" anchorCtr="0">
            <a:noAutofit/>
          </a:bodyPr>
          <a:lstStyle>
            <a:lvl1pPr algn="ctr">
              <a:defRPr lang="en-US" sz="1100" i="1" dirty="0" smtClean="0">
                <a:solidFill>
                  <a:schemeClr val="bg2"/>
                </a:solidFill>
              </a:defRPr>
            </a:lvl1pPr>
          </a:lstStyle>
          <a:p>
            <a:pPr lvl="0" algn="ctr"/>
            <a:r>
              <a:rPr lang="en-US"/>
              <a:t>Add image by clicking on symbol</a:t>
            </a:r>
          </a:p>
        </p:txBody>
      </p:sp>
      <p:sp>
        <p:nvSpPr>
          <p:cNvPr id="16" name="Titel 1">
            <a:extLst>
              <a:ext uri="{FF2B5EF4-FFF2-40B4-BE49-F238E27FC236}">
                <a16:creationId xmlns:a16="http://schemas.microsoft.com/office/drawing/2014/main" id="{ED00329B-A6AF-4E70-8158-3764BBE15B3F}"/>
              </a:ext>
            </a:extLst>
          </p:cNvPr>
          <p:cNvSpPr>
            <a:spLocks noGrp="1"/>
          </p:cNvSpPr>
          <p:nvPr>
            <p:ph type="title" hasCustomPrompt="1"/>
          </p:nvPr>
        </p:nvSpPr>
        <p:spPr bwMode="gray">
          <a:xfrm>
            <a:off x="5268000" y="2781000"/>
            <a:ext cx="6120000" cy="1656000"/>
          </a:xfrm>
        </p:spPr>
        <p:txBody>
          <a:bodyPr wrap="square" anchor="t" anchorCtr="0">
            <a:noAutofit/>
          </a:bodyPr>
          <a:lstStyle>
            <a:lvl1pPr>
              <a:lnSpc>
                <a:spcPct val="90000"/>
              </a:lnSpc>
              <a:spcBef>
                <a:spcPts val="0"/>
              </a:spcBef>
              <a:defRPr sz="6500" cap="all" baseline="0"/>
            </a:lvl1pPr>
          </a:lstStyle>
          <a:p>
            <a:r>
              <a:rPr lang="en-US" noProof="0" dirty="0"/>
              <a:t>Thank You </a:t>
            </a:r>
            <a:br>
              <a:rPr lang="en-US" noProof="0" dirty="0"/>
            </a:br>
            <a:r>
              <a:rPr lang="en-US" noProof="0" dirty="0"/>
              <a:t>MAX. 2 lines.</a:t>
            </a:r>
          </a:p>
        </p:txBody>
      </p:sp>
    </p:spTree>
    <p:extLst>
      <p:ext uri="{BB962C8B-B14F-4D97-AF65-F5344CB8AC3E}">
        <p14:creationId xmlns:p14="http://schemas.microsoft.com/office/powerpoint/2010/main" val="391785205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 y="676275"/>
            <a:ext cx="396240" cy="0"/>
          </a:xfrm>
          <a:custGeom>
            <a:avLst/>
            <a:gdLst/>
            <a:ahLst/>
            <a:cxnLst/>
            <a:rect l="l" t="t" r="r" b="b"/>
            <a:pathLst>
              <a:path w="396240">
                <a:moveTo>
                  <a:pt x="0" y="0"/>
                </a:moveTo>
                <a:lnTo>
                  <a:pt x="395998" y="0"/>
                </a:lnTo>
              </a:path>
            </a:pathLst>
          </a:custGeom>
          <a:ln w="12700">
            <a:solidFill>
              <a:srgbClr val="00136E"/>
            </a:solidFill>
          </a:ln>
        </p:spPr>
        <p:txBody>
          <a:bodyPr wrap="square" lIns="0" tIns="0" rIns="0" bIns="0" rtlCol="0"/>
          <a:lstStyle/>
          <a:p>
            <a:endParaRPr/>
          </a:p>
        </p:txBody>
      </p:sp>
      <p:sp>
        <p:nvSpPr>
          <p:cNvPr id="2" name="Holder 2"/>
          <p:cNvSpPr>
            <a:spLocks noGrp="1"/>
          </p:cNvSpPr>
          <p:nvPr>
            <p:ph type="title"/>
          </p:nvPr>
        </p:nvSpPr>
        <p:spPr>
          <a:xfrm>
            <a:off x="538684" y="261011"/>
            <a:ext cx="11497290" cy="1194027"/>
          </a:xfrm>
          <a:prstGeom prst="rect">
            <a:avLst/>
          </a:prstGeom>
        </p:spPr>
        <p:txBody>
          <a:bodyPr wrap="square" lIns="0" tIns="0" rIns="0" bIns="0">
            <a:spAutoFit/>
          </a:bodyPr>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a:xfrm>
            <a:off x="508243" y="1752594"/>
            <a:ext cx="11485880" cy="19888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9/23/22</a:t>
            </a:fld>
            <a:endParaRPr lang="en-US"/>
          </a:p>
        </p:txBody>
      </p:sp>
      <p:sp>
        <p:nvSpPr>
          <p:cNvPr id="6" name="Holder 6"/>
          <p:cNvSpPr>
            <a:spLocks noGrp="1"/>
          </p:cNvSpPr>
          <p:nvPr>
            <p:ph type="sldNum" sz="quarter" idx="7"/>
          </p:nvPr>
        </p:nvSpPr>
        <p:spPr>
          <a:xfrm>
            <a:off x="538684" y="6583488"/>
            <a:ext cx="445134" cy="160654"/>
          </a:xfrm>
          <a:prstGeom prst="rect">
            <a:avLst/>
          </a:prstGeom>
        </p:spPr>
        <p:txBody>
          <a:bodyPr wrap="square" lIns="0" tIns="0" rIns="0" bIns="0">
            <a:spAutoFit/>
          </a:bodyPr>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85" r:id="rId8"/>
    <p:sldLayoutId id="2147483686" r:id="rId9"/>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s://bit.ly/UCIAQDATA"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hyperlink" Target="https://bit.ly/UCIAQDATA"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Gunnar-D2810/UCI-Air-Quality-Analysis-Prediction"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314604"/>
            <a:ext cx="10191132" cy="1428596"/>
          </a:xfrm>
          <a:prstGeom prst="rect">
            <a:avLst/>
          </a:prstGeom>
        </p:spPr>
        <p:txBody>
          <a:bodyPr vert="horz" wrap="square" lIns="0" tIns="12700" rIns="0" bIns="0" rtlCol="0">
            <a:spAutoFit/>
          </a:bodyPr>
          <a:lstStyle/>
          <a:p>
            <a:pPr marL="12700">
              <a:lnSpc>
                <a:spcPct val="100000"/>
              </a:lnSpc>
              <a:spcBef>
                <a:spcPts val="100"/>
              </a:spcBef>
            </a:pPr>
            <a:r>
              <a:rPr lang="en-US" sz="4600" dirty="0"/>
              <a:t>UCI ITALY AIR QUALITY</a:t>
            </a:r>
            <a:r>
              <a:rPr sz="4600" spc="75" dirty="0"/>
              <a:t> </a:t>
            </a:r>
            <a:r>
              <a:rPr lang="en-US" sz="4600" dirty="0"/>
              <a:t>UNIVARIATE LINEAR REGRESSION MODELLING</a:t>
            </a:r>
            <a:endParaRPr sz="46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sz="1800" b="0" spc="-35" dirty="0">
                <a:solidFill>
                  <a:srgbClr val="FFFFFF"/>
                </a:solidFill>
                <a:latin typeface="Segoe UI Semilight"/>
                <a:cs typeface="Segoe UI Semilight"/>
              </a:rPr>
              <a:t>Team </a:t>
            </a:r>
            <a:r>
              <a:rPr sz="1800" b="0" dirty="0">
                <a:solidFill>
                  <a:srgbClr val="FFFFFF"/>
                </a:solidFill>
                <a:latin typeface="Segoe UI Semilight"/>
                <a:cs typeface="Segoe UI Semilight"/>
              </a:rPr>
              <a:t>Member:</a:t>
            </a:r>
            <a:r>
              <a:rPr sz="1800" b="0" spc="-15" dirty="0">
                <a:solidFill>
                  <a:srgbClr val="FFFFFF"/>
                </a:solidFill>
                <a:latin typeface="Segoe UI Semilight"/>
                <a:cs typeface="Segoe UI Semilight"/>
              </a:rPr>
              <a:t> </a:t>
            </a:r>
            <a:r>
              <a:rPr lang="en-US" sz="1800" b="0" dirty="0">
                <a:solidFill>
                  <a:srgbClr val="FFFFFF"/>
                </a:solidFill>
                <a:latin typeface="Segoe UI Semilight"/>
                <a:cs typeface="Segoe UI Semilight"/>
              </a:rPr>
              <a:t>Rodrigo Franco,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691642"/>
            <a:ext cx="1371600" cy="785358"/>
          </a:xfrm>
          <a:prstGeom prst="rect">
            <a:avLst/>
          </a:prstGeom>
        </p:spPr>
      </p:pic>
    </p:spTree>
    <p:extLst>
      <p:ext uri="{BB962C8B-B14F-4D97-AF65-F5344CB8AC3E}">
        <p14:creationId xmlns:p14="http://schemas.microsoft.com/office/powerpoint/2010/main" val="1775415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069" y="372506"/>
            <a:ext cx="11652699" cy="1075294"/>
          </a:xfrm>
          <a:prstGeom prst="rect">
            <a:avLst/>
          </a:prstGeom>
        </p:spPr>
        <p:txBody>
          <a:bodyPr vert="horz" wrap="square" lIns="0" tIns="74295" rIns="0" bIns="0" rtlCol="0">
            <a:spAutoFit/>
          </a:bodyPr>
          <a:lstStyle/>
          <a:p>
            <a:pPr marL="12700" marR="5080">
              <a:lnSpc>
                <a:spcPts val="3890"/>
              </a:lnSpc>
              <a:spcBef>
                <a:spcPts val="585"/>
              </a:spcBef>
            </a:pPr>
            <a:r>
              <a:rPr lang="en-US" dirty="0"/>
              <a:t>Overview BIG Questions</a:t>
            </a:r>
            <a:br>
              <a:rPr lang="en-US" dirty="0"/>
            </a:br>
            <a:endParaRPr spc="-10" dirty="0"/>
          </a:p>
        </p:txBody>
      </p:sp>
      <p:grpSp>
        <p:nvGrpSpPr>
          <p:cNvPr id="3" name="object 3"/>
          <p:cNvGrpSpPr/>
          <p:nvPr/>
        </p:nvGrpSpPr>
        <p:grpSpPr>
          <a:xfrm>
            <a:off x="0" y="1620011"/>
            <a:ext cx="12192000" cy="4762500"/>
            <a:chOff x="0" y="1620011"/>
            <a:chExt cx="12192000" cy="4762500"/>
          </a:xfrm>
        </p:grpSpPr>
        <p:pic>
          <p:nvPicPr>
            <p:cNvPr id="4" name="object 4"/>
            <p:cNvPicPr/>
            <p:nvPr/>
          </p:nvPicPr>
          <p:blipFill>
            <a:blip r:embed="rId2" cstate="print"/>
            <a:stretch>
              <a:fillRect/>
            </a:stretch>
          </p:blipFill>
          <p:spPr>
            <a:xfrm>
              <a:off x="0" y="1620011"/>
              <a:ext cx="12191998" cy="4762499"/>
            </a:xfrm>
            <a:prstGeom prst="rect">
              <a:avLst/>
            </a:prstGeom>
          </p:spPr>
        </p:pic>
        <p:sp>
          <p:nvSpPr>
            <p:cNvPr id="5" name="object 5"/>
            <p:cNvSpPr/>
            <p:nvPr/>
          </p:nvSpPr>
          <p:spPr>
            <a:xfrm>
              <a:off x="0" y="1620011"/>
              <a:ext cx="12192000" cy="4762500"/>
            </a:xfrm>
            <a:custGeom>
              <a:avLst/>
              <a:gdLst/>
              <a:ahLst/>
              <a:cxnLst/>
              <a:rect l="l" t="t" r="r" b="b"/>
              <a:pathLst>
                <a:path w="12192000" h="4762500">
                  <a:moveTo>
                    <a:pt x="12192000" y="0"/>
                  </a:moveTo>
                  <a:lnTo>
                    <a:pt x="0" y="0"/>
                  </a:lnTo>
                  <a:lnTo>
                    <a:pt x="0" y="4762500"/>
                  </a:lnTo>
                  <a:lnTo>
                    <a:pt x="12192000" y="4762500"/>
                  </a:lnTo>
                  <a:lnTo>
                    <a:pt x="12192000" y="0"/>
                  </a:lnTo>
                  <a:close/>
                </a:path>
              </a:pathLst>
            </a:custGeom>
            <a:solidFill>
              <a:srgbClr val="8484B7">
                <a:alpha val="90194"/>
              </a:srgbClr>
            </a:solidFill>
          </p:spPr>
          <p:txBody>
            <a:bodyPr wrap="square" lIns="0" tIns="0" rIns="0" bIns="0" rtlCol="0"/>
            <a:lstStyle/>
            <a:p>
              <a:endParaRPr/>
            </a:p>
          </p:txBody>
        </p:sp>
        <p:sp>
          <p:nvSpPr>
            <p:cNvPr id="6" name="object 6"/>
            <p:cNvSpPr/>
            <p:nvPr/>
          </p:nvSpPr>
          <p:spPr>
            <a:xfrm>
              <a:off x="445769" y="1894331"/>
              <a:ext cx="11300460" cy="4240530"/>
            </a:xfrm>
            <a:custGeom>
              <a:avLst/>
              <a:gdLst/>
              <a:ahLst/>
              <a:cxnLst/>
              <a:rect l="l" t="t" r="r" b="b"/>
              <a:pathLst>
                <a:path w="11300460" h="4240530">
                  <a:moveTo>
                    <a:pt x="11300460" y="0"/>
                  </a:moveTo>
                  <a:lnTo>
                    <a:pt x="0" y="0"/>
                  </a:lnTo>
                  <a:lnTo>
                    <a:pt x="0" y="4240530"/>
                  </a:lnTo>
                  <a:lnTo>
                    <a:pt x="11300460" y="4240530"/>
                  </a:lnTo>
                  <a:lnTo>
                    <a:pt x="11300460" y="0"/>
                  </a:lnTo>
                  <a:close/>
                </a:path>
              </a:pathLst>
            </a:custGeom>
            <a:solidFill>
              <a:srgbClr val="FFFFFF">
                <a:alpha val="70195"/>
              </a:srgbClr>
            </a:solidFill>
          </p:spPr>
          <p:txBody>
            <a:bodyPr wrap="square" lIns="0" tIns="0" rIns="0" bIns="0" rtlCol="0"/>
            <a:lstStyle/>
            <a:p>
              <a:endParaRPr/>
            </a:p>
          </p:txBody>
        </p:sp>
      </p:grpSp>
      <p:sp>
        <p:nvSpPr>
          <p:cNvPr id="7" name="object 7"/>
          <p:cNvSpPr txBox="1"/>
          <p:nvPr/>
        </p:nvSpPr>
        <p:spPr>
          <a:xfrm>
            <a:off x="2445050" y="2382029"/>
            <a:ext cx="8859520" cy="2302553"/>
          </a:xfrm>
          <a:prstGeom prst="rect">
            <a:avLst/>
          </a:prstGeom>
        </p:spPr>
        <p:txBody>
          <a:bodyPr vert="horz" wrap="square" lIns="0" tIns="12065" rIns="0" bIns="0" rtlCol="0">
            <a:spAutoFit/>
          </a:bodyPr>
          <a:lstStyle/>
          <a:p>
            <a:pPr marL="12700">
              <a:lnSpc>
                <a:spcPct val="100000"/>
              </a:lnSpc>
              <a:spcBef>
                <a:spcPts val="5"/>
              </a:spcBef>
            </a:pPr>
            <a:r>
              <a:rPr lang="en-AU" sz="2000" spc="-20" dirty="0">
                <a:solidFill>
                  <a:srgbClr val="585858"/>
                </a:solidFill>
                <a:latin typeface="Segoe UI"/>
                <a:cs typeface="Segoe UI"/>
              </a:rPr>
              <a:t>How does </a:t>
            </a:r>
            <a:r>
              <a:rPr lang="en-AU" sz="2000" b="1" spc="-20" dirty="0">
                <a:solidFill>
                  <a:srgbClr val="585858"/>
                </a:solidFill>
                <a:latin typeface="Segoe UI"/>
                <a:cs typeface="Segoe UI"/>
              </a:rPr>
              <a:t>relative humidity (RH)</a:t>
            </a:r>
            <a:r>
              <a:rPr lang="en-AU" sz="2000" spc="-20" dirty="0">
                <a:solidFill>
                  <a:srgbClr val="585858"/>
                </a:solidFill>
                <a:latin typeface="Segoe UI"/>
                <a:cs typeface="Segoe UI"/>
              </a:rPr>
              <a:t> changes statistically and linearly with the </a:t>
            </a:r>
            <a:r>
              <a:rPr lang="en-AU" sz="2000" b="1" spc="-20" dirty="0">
                <a:solidFill>
                  <a:srgbClr val="585858"/>
                </a:solidFill>
                <a:latin typeface="Segoe UI"/>
                <a:cs typeface="Segoe UI"/>
              </a:rPr>
              <a:t>air pollutant concentration</a:t>
            </a:r>
            <a:r>
              <a:rPr lang="en-AU" sz="2000" spc="-20" dirty="0">
                <a:solidFill>
                  <a:srgbClr val="585858"/>
                </a:solidFill>
                <a:latin typeface="Segoe UI"/>
                <a:cs typeface="Segoe UI"/>
              </a:rPr>
              <a:t>?</a:t>
            </a:r>
            <a:endParaRPr lang="en-AU" sz="2000" dirty="0">
              <a:latin typeface="Segoe UI"/>
              <a:cs typeface="Segoe UI"/>
            </a:endParaRPr>
          </a:p>
          <a:p>
            <a:pPr marL="12700">
              <a:lnSpc>
                <a:spcPct val="100000"/>
              </a:lnSpc>
              <a:spcBef>
                <a:spcPts val="95"/>
              </a:spcBef>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What</a:t>
            </a:r>
            <a:r>
              <a:rPr sz="2000" spc="-70" dirty="0">
                <a:solidFill>
                  <a:srgbClr val="585858"/>
                </a:solidFill>
                <a:latin typeface="Segoe UI"/>
                <a:cs typeface="Segoe UI"/>
              </a:rPr>
              <a:t> </a:t>
            </a:r>
            <a:r>
              <a:rPr sz="2000" dirty="0">
                <a:solidFill>
                  <a:srgbClr val="585858"/>
                </a:solidFill>
                <a:latin typeface="Segoe UI"/>
                <a:cs typeface="Segoe UI"/>
              </a:rPr>
              <a:t>important</a:t>
            </a:r>
            <a:r>
              <a:rPr sz="2000" spc="-55" dirty="0">
                <a:solidFill>
                  <a:srgbClr val="585858"/>
                </a:solidFill>
                <a:latin typeface="Segoe UI"/>
                <a:cs typeface="Segoe UI"/>
              </a:rPr>
              <a:t> </a:t>
            </a:r>
            <a:r>
              <a:rPr sz="2000" b="1" dirty="0">
                <a:solidFill>
                  <a:srgbClr val="585858"/>
                </a:solidFill>
                <a:latin typeface="Segoe UI"/>
                <a:cs typeface="Segoe UI"/>
              </a:rPr>
              <a:t>factors</a:t>
            </a:r>
            <a:r>
              <a:rPr sz="2000" b="1" spc="-80" dirty="0">
                <a:solidFill>
                  <a:srgbClr val="585858"/>
                </a:solidFill>
                <a:latin typeface="Segoe UI"/>
                <a:cs typeface="Segoe UI"/>
              </a:rPr>
              <a:t> </a:t>
            </a:r>
            <a:r>
              <a:rPr sz="2000" dirty="0">
                <a:solidFill>
                  <a:srgbClr val="585858"/>
                </a:solidFill>
                <a:latin typeface="Segoe UI"/>
                <a:cs typeface="Segoe UI"/>
              </a:rPr>
              <a:t>impact</a:t>
            </a:r>
            <a:r>
              <a:rPr lang="en-US" sz="2000" spc="-70" dirty="0">
                <a:solidFill>
                  <a:srgbClr val="585858"/>
                </a:solidFill>
                <a:latin typeface="Segoe UI"/>
                <a:cs typeface="Segoe UI"/>
              </a:rPr>
              <a:t> </a:t>
            </a:r>
            <a:r>
              <a:rPr lang="en-US" sz="2000" b="1" spc="-50" dirty="0">
                <a:solidFill>
                  <a:srgbClr val="585858"/>
                </a:solidFill>
                <a:latin typeface="Segoe UI"/>
                <a:cs typeface="Segoe UI"/>
              </a:rPr>
              <a:t>RH </a:t>
            </a:r>
            <a:r>
              <a:rPr sz="2000" dirty="0">
                <a:solidFill>
                  <a:srgbClr val="585858"/>
                </a:solidFill>
                <a:latin typeface="Segoe UI"/>
                <a:cs typeface="Segoe UI"/>
              </a:rPr>
              <a:t>and</a:t>
            </a:r>
            <a:r>
              <a:rPr sz="2000" spc="-60" dirty="0">
                <a:solidFill>
                  <a:srgbClr val="585858"/>
                </a:solidFill>
                <a:latin typeface="Segoe UI"/>
                <a:cs typeface="Segoe UI"/>
              </a:rPr>
              <a:t> </a:t>
            </a:r>
            <a:r>
              <a:rPr sz="2000" spc="-20" dirty="0">
                <a:solidFill>
                  <a:srgbClr val="585858"/>
                </a:solidFill>
                <a:latin typeface="Segoe UI"/>
                <a:cs typeface="Segoe UI"/>
              </a:rPr>
              <a:t>how?</a:t>
            </a:r>
            <a:endParaRPr lang="en-US" sz="2000" spc="-20" dirty="0">
              <a:solidFill>
                <a:srgbClr val="585858"/>
              </a:solidFill>
              <a:latin typeface="Segoe UI"/>
              <a:cs typeface="Segoe UI"/>
            </a:endParaRPr>
          </a:p>
          <a:p>
            <a:pPr>
              <a:lnSpc>
                <a:spcPct val="100000"/>
              </a:lnSpc>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How</a:t>
            </a:r>
            <a:r>
              <a:rPr sz="2000" spc="-45" dirty="0">
                <a:solidFill>
                  <a:srgbClr val="585858"/>
                </a:solidFill>
                <a:latin typeface="Segoe UI"/>
                <a:cs typeface="Segoe UI"/>
              </a:rPr>
              <a:t> </a:t>
            </a:r>
            <a:r>
              <a:rPr lang="en-US" sz="2000" spc="-45" dirty="0">
                <a:solidFill>
                  <a:srgbClr val="585858"/>
                </a:solidFill>
                <a:latin typeface="Segoe UI"/>
                <a:cs typeface="Segoe UI"/>
              </a:rPr>
              <a:t>would</a:t>
            </a:r>
            <a:r>
              <a:rPr sz="2000" spc="-55" dirty="0">
                <a:solidFill>
                  <a:srgbClr val="585858"/>
                </a:solidFill>
                <a:latin typeface="Segoe UI"/>
                <a:cs typeface="Segoe UI"/>
              </a:rPr>
              <a:t> </a:t>
            </a:r>
            <a:r>
              <a:rPr lang="en-US" sz="2000" dirty="0">
                <a:solidFill>
                  <a:srgbClr val="585858"/>
                </a:solidFill>
                <a:latin typeface="Segoe UI"/>
                <a:cs typeface="Segoe UI"/>
              </a:rPr>
              <a:t>the </a:t>
            </a:r>
            <a:r>
              <a:rPr lang="en-US" sz="2000" b="1" dirty="0">
                <a:solidFill>
                  <a:srgbClr val="585858"/>
                </a:solidFill>
                <a:latin typeface="Segoe UI"/>
                <a:cs typeface="Segoe UI"/>
              </a:rPr>
              <a:t>RH linear regression model </a:t>
            </a:r>
            <a:r>
              <a:rPr sz="2000" b="1" spc="-35" dirty="0">
                <a:solidFill>
                  <a:srgbClr val="585858"/>
                </a:solidFill>
                <a:latin typeface="Segoe UI"/>
                <a:cs typeface="Segoe UI"/>
              </a:rPr>
              <a:t> </a:t>
            </a:r>
            <a:r>
              <a:rPr lang="en-US" sz="2000" dirty="0">
                <a:solidFill>
                  <a:srgbClr val="585858"/>
                </a:solidFill>
                <a:latin typeface="Segoe UI"/>
                <a:cs typeface="Segoe UI"/>
              </a:rPr>
              <a:t>scale </a:t>
            </a:r>
            <a:r>
              <a:rPr lang="en-US" sz="2000" b="1" dirty="0">
                <a:solidFill>
                  <a:srgbClr val="585858"/>
                </a:solidFill>
                <a:latin typeface="Segoe UI"/>
                <a:cs typeface="Segoe UI"/>
              </a:rPr>
              <a:t>with </a:t>
            </a:r>
            <a:r>
              <a:rPr lang="en-US" sz="2000" dirty="0">
                <a:solidFill>
                  <a:srgbClr val="585858"/>
                </a:solidFill>
                <a:latin typeface="Segoe UI"/>
                <a:cs typeface="Segoe UI"/>
              </a:rPr>
              <a:t>AQ big data? Is the RH linear regression model </a:t>
            </a:r>
            <a:r>
              <a:rPr lang="en-US" sz="2000" b="1" dirty="0">
                <a:solidFill>
                  <a:srgbClr val="585858"/>
                </a:solidFill>
                <a:latin typeface="Segoe UI"/>
                <a:cs typeface="Segoe UI"/>
              </a:rPr>
              <a:t>sufficient</a:t>
            </a:r>
            <a:r>
              <a:rPr lang="en-US" sz="2000" dirty="0">
                <a:solidFill>
                  <a:srgbClr val="585858"/>
                </a:solidFill>
                <a:latin typeface="Segoe UI"/>
                <a:cs typeface="Segoe UI"/>
              </a:rPr>
              <a:t> for the objective?</a:t>
            </a:r>
            <a:endParaRPr sz="2000" dirty="0">
              <a:latin typeface="Segoe UI"/>
              <a:cs typeface="Segoe UI"/>
            </a:endParaRPr>
          </a:p>
        </p:txBody>
      </p:sp>
      <p:sp>
        <p:nvSpPr>
          <p:cNvPr id="8" name="object 8"/>
          <p:cNvSpPr txBox="1"/>
          <p:nvPr/>
        </p:nvSpPr>
        <p:spPr>
          <a:xfrm>
            <a:off x="2445050" y="5366783"/>
            <a:ext cx="7689550" cy="319959"/>
          </a:xfrm>
          <a:prstGeom prst="rect">
            <a:avLst/>
          </a:prstGeom>
        </p:spPr>
        <p:txBody>
          <a:bodyPr vert="horz" wrap="square" lIns="0" tIns="12065" rIns="0" bIns="0" rtlCol="0">
            <a:spAutoFit/>
          </a:bodyPr>
          <a:lstStyle/>
          <a:p>
            <a:pPr marL="12700">
              <a:lnSpc>
                <a:spcPct val="100000"/>
              </a:lnSpc>
              <a:spcBef>
                <a:spcPts val="95"/>
              </a:spcBef>
            </a:pPr>
            <a:r>
              <a:rPr sz="2000" b="1" u="sng" dirty="0">
                <a:solidFill>
                  <a:srgbClr val="585858"/>
                </a:solidFill>
                <a:uFill>
                  <a:solidFill>
                    <a:srgbClr val="585858"/>
                  </a:solidFill>
                </a:uFill>
                <a:latin typeface="Segoe UI"/>
                <a:cs typeface="Segoe UI"/>
              </a:rPr>
              <a:t>What</a:t>
            </a:r>
            <a:r>
              <a:rPr sz="2000" b="1" u="sng" spc="-65"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is</a:t>
            </a:r>
            <a:r>
              <a:rPr sz="2000" b="1" u="sng" spc="-7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the</a:t>
            </a:r>
            <a:r>
              <a:rPr sz="2000" b="1" u="sng" spc="-6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optimal</a:t>
            </a:r>
            <a:r>
              <a:rPr sz="2000" b="1" u="sng" spc="-70" dirty="0">
                <a:solidFill>
                  <a:srgbClr val="585858"/>
                </a:solidFill>
                <a:uFill>
                  <a:solidFill>
                    <a:srgbClr val="585858"/>
                  </a:solidFill>
                </a:uFill>
                <a:latin typeface="Segoe UI"/>
                <a:cs typeface="Segoe UI"/>
              </a:rPr>
              <a:t> </a:t>
            </a:r>
            <a:r>
              <a:rPr lang="en-US" sz="2000" b="1" u="sng" dirty="0">
                <a:solidFill>
                  <a:srgbClr val="585858"/>
                </a:solidFill>
                <a:uFill>
                  <a:solidFill>
                    <a:srgbClr val="585858"/>
                  </a:solidFill>
                </a:uFill>
                <a:latin typeface="Segoe UI"/>
                <a:cs typeface="Segoe UI"/>
              </a:rPr>
              <a:t>predictive model for RH from AQ data?</a:t>
            </a:r>
            <a:endParaRPr sz="2000" dirty="0">
              <a:latin typeface="Segoe UI"/>
              <a:cs typeface="Segoe UI"/>
            </a:endParaRPr>
          </a:p>
        </p:txBody>
      </p:sp>
      <p:grpSp>
        <p:nvGrpSpPr>
          <p:cNvPr id="9" name="object 9"/>
          <p:cNvGrpSpPr/>
          <p:nvPr/>
        </p:nvGrpSpPr>
        <p:grpSpPr>
          <a:xfrm>
            <a:off x="552069" y="2188182"/>
            <a:ext cx="11089005" cy="3606800"/>
            <a:chOff x="552069" y="2188182"/>
            <a:chExt cx="11089005" cy="3606800"/>
          </a:xfrm>
        </p:grpSpPr>
        <p:sp>
          <p:nvSpPr>
            <p:cNvPr id="10" name="object 10"/>
            <p:cNvSpPr/>
            <p:nvPr/>
          </p:nvSpPr>
          <p:spPr>
            <a:xfrm>
              <a:off x="1131582" y="2188184"/>
              <a:ext cx="869315" cy="2369185"/>
            </a:xfrm>
            <a:custGeom>
              <a:avLst/>
              <a:gdLst/>
              <a:ahLst/>
              <a:cxnLst/>
              <a:rect l="l" t="t" r="r" b="b"/>
              <a:pathLst>
                <a:path w="869314" h="2369185">
                  <a:moveTo>
                    <a:pt x="195453" y="965174"/>
                  </a:moveTo>
                  <a:lnTo>
                    <a:pt x="63944" y="965174"/>
                  </a:lnTo>
                  <a:lnTo>
                    <a:pt x="63944" y="1099070"/>
                  </a:lnTo>
                  <a:lnTo>
                    <a:pt x="195453" y="1099070"/>
                  </a:lnTo>
                  <a:lnTo>
                    <a:pt x="195453" y="965174"/>
                  </a:lnTo>
                  <a:close/>
                </a:path>
                <a:path w="869314" h="2369185">
                  <a:moveTo>
                    <a:pt x="533666" y="1539011"/>
                  </a:moveTo>
                  <a:lnTo>
                    <a:pt x="479526" y="1476971"/>
                  </a:lnTo>
                  <a:lnTo>
                    <a:pt x="467817" y="1472247"/>
                  </a:lnTo>
                  <a:lnTo>
                    <a:pt x="461645" y="1473568"/>
                  </a:lnTo>
                  <a:lnTo>
                    <a:pt x="456260" y="1477327"/>
                  </a:lnTo>
                  <a:lnTo>
                    <a:pt x="452780" y="1482801"/>
                  </a:lnTo>
                  <a:lnTo>
                    <a:pt x="451624" y="1488986"/>
                  </a:lnTo>
                  <a:lnTo>
                    <a:pt x="452780" y="1495183"/>
                  </a:lnTo>
                  <a:lnTo>
                    <a:pt x="456260" y="1500644"/>
                  </a:lnTo>
                  <a:lnTo>
                    <a:pt x="475157" y="1519885"/>
                  </a:lnTo>
                  <a:lnTo>
                    <a:pt x="383349" y="1519885"/>
                  </a:lnTo>
                  <a:lnTo>
                    <a:pt x="383349" y="1013002"/>
                  </a:lnTo>
                  <a:lnTo>
                    <a:pt x="233032" y="1013002"/>
                  </a:lnTo>
                  <a:lnTo>
                    <a:pt x="233032" y="1051255"/>
                  </a:lnTo>
                  <a:lnTo>
                    <a:pt x="345770" y="1051255"/>
                  </a:lnTo>
                  <a:lnTo>
                    <a:pt x="345770" y="1558150"/>
                  </a:lnTo>
                  <a:lnTo>
                    <a:pt x="475234" y="1558150"/>
                  </a:lnTo>
                  <a:lnTo>
                    <a:pt x="456260" y="1577378"/>
                  </a:lnTo>
                  <a:lnTo>
                    <a:pt x="452729" y="1582978"/>
                  </a:lnTo>
                  <a:lnTo>
                    <a:pt x="468071" y="1605788"/>
                  </a:lnTo>
                  <a:lnTo>
                    <a:pt x="474154" y="1604606"/>
                  </a:lnTo>
                  <a:lnTo>
                    <a:pt x="479526" y="1601063"/>
                  </a:lnTo>
                  <a:lnTo>
                    <a:pt x="528840" y="1550860"/>
                  </a:lnTo>
                  <a:lnTo>
                    <a:pt x="532460" y="1545323"/>
                  </a:lnTo>
                  <a:lnTo>
                    <a:pt x="533666" y="1539011"/>
                  </a:lnTo>
                  <a:close/>
                </a:path>
                <a:path w="869314" h="2369185">
                  <a:moveTo>
                    <a:pt x="626198" y="170789"/>
                  </a:moveTo>
                  <a:lnTo>
                    <a:pt x="572922" y="152082"/>
                  </a:lnTo>
                  <a:lnTo>
                    <a:pt x="553300" y="201993"/>
                  </a:lnTo>
                  <a:lnTo>
                    <a:pt x="529361" y="249656"/>
                  </a:lnTo>
                  <a:lnTo>
                    <a:pt x="501307" y="294805"/>
                  </a:lnTo>
                  <a:lnTo>
                    <a:pt x="469315" y="337159"/>
                  </a:lnTo>
                  <a:lnTo>
                    <a:pt x="433590" y="376440"/>
                  </a:lnTo>
                  <a:lnTo>
                    <a:pt x="394309" y="412369"/>
                  </a:lnTo>
                  <a:lnTo>
                    <a:pt x="360781" y="378663"/>
                  </a:lnTo>
                  <a:lnTo>
                    <a:pt x="329260" y="340461"/>
                  </a:lnTo>
                  <a:lnTo>
                    <a:pt x="299669" y="297688"/>
                  </a:lnTo>
                  <a:lnTo>
                    <a:pt x="271945" y="250266"/>
                  </a:lnTo>
                  <a:lnTo>
                    <a:pt x="245999" y="198120"/>
                  </a:lnTo>
                  <a:lnTo>
                    <a:pt x="221767" y="141173"/>
                  </a:lnTo>
                  <a:lnTo>
                    <a:pt x="169443" y="162560"/>
                  </a:lnTo>
                  <a:lnTo>
                    <a:pt x="190677" y="212953"/>
                  </a:lnTo>
                  <a:lnTo>
                    <a:pt x="213347" y="260070"/>
                  </a:lnTo>
                  <a:lnTo>
                    <a:pt x="237490" y="303936"/>
                  </a:lnTo>
                  <a:lnTo>
                    <a:pt x="263105" y="344551"/>
                  </a:lnTo>
                  <a:lnTo>
                    <a:pt x="290207" y="381952"/>
                  </a:lnTo>
                  <a:lnTo>
                    <a:pt x="318833" y="416153"/>
                  </a:lnTo>
                  <a:lnTo>
                    <a:pt x="348996" y="447179"/>
                  </a:lnTo>
                  <a:lnTo>
                    <a:pt x="293471" y="481647"/>
                  </a:lnTo>
                  <a:lnTo>
                    <a:pt x="243738" y="505650"/>
                  </a:lnTo>
                  <a:lnTo>
                    <a:pt x="203352" y="519849"/>
                  </a:lnTo>
                  <a:lnTo>
                    <a:pt x="175869" y="524878"/>
                  </a:lnTo>
                  <a:lnTo>
                    <a:pt x="177736" y="582269"/>
                  </a:lnTo>
                  <a:lnTo>
                    <a:pt x="247523" y="566000"/>
                  </a:lnTo>
                  <a:lnTo>
                    <a:pt x="292671" y="546760"/>
                  </a:lnTo>
                  <a:lnTo>
                    <a:pt x="342074" y="519899"/>
                  </a:lnTo>
                  <a:lnTo>
                    <a:pt x="393814" y="485228"/>
                  </a:lnTo>
                  <a:lnTo>
                    <a:pt x="432206" y="511378"/>
                  </a:lnTo>
                  <a:lnTo>
                    <a:pt x="472706" y="533692"/>
                  </a:lnTo>
                  <a:lnTo>
                    <a:pt x="515010" y="552030"/>
                  </a:lnTo>
                  <a:lnTo>
                    <a:pt x="558876" y="566293"/>
                  </a:lnTo>
                  <a:lnTo>
                    <a:pt x="603999" y="576351"/>
                  </a:lnTo>
                  <a:lnTo>
                    <a:pt x="613905" y="519849"/>
                  </a:lnTo>
                  <a:lnTo>
                    <a:pt x="567626" y="509270"/>
                  </a:lnTo>
                  <a:lnTo>
                    <a:pt x="522846" y="493737"/>
                  </a:lnTo>
                  <a:lnTo>
                    <a:pt x="479971" y="473405"/>
                  </a:lnTo>
                  <a:lnTo>
                    <a:pt x="439356" y="448437"/>
                  </a:lnTo>
                  <a:lnTo>
                    <a:pt x="474624" y="415378"/>
                  </a:lnTo>
                  <a:lnTo>
                    <a:pt x="507225" y="379844"/>
                  </a:lnTo>
                  <a:lnTo>
                    <a:pt x="537044" y="341985"/>
                  </a:lnTo>
                  <a:lnTo>
                    <a:pt x="563968" y="301967"/>
                  </a:lnTo>
                  <a:lnTo>
                    <a:pt x="587883" y="259994"/>
                  </a:lnTo>
                  <a:lnTo>
                    <a:pt x="608660" y="216204"/>
                  </a:lnTo>
                  <a:lnTo>
                    <a:pt x="626198" y="170789"/>
                  </a:lnTo>
                  <a:close/>
                </a:path>
                <a:path w="869314" h="2369185">
                  <a:moveTo>
                    <a:pt x="633831" y="2007362"/>
                  </a:moveTo>
                  <a:lnTo>
                    <a:pt x="617931" y="1990242"/>
                  </a:lnTo>
                  <a:lnTo>
                    <a:pt x="600786" y="1971776"/>
                  </a:lnTo>
                  <a:lnTo>
                    <a:pt x="563321" y="1941880"/>
                  </a:lnTo>
                  <a:lnTo>
                    <a:pt x="522185" y="1918042"/>
                  </a:lnTo>
                  <a:lnTo>
                    <a:pt x="512076" y="1914055"/>
                  </a:lnTo>
                  <a:lnTo>
                    <a:pt x="512076" y="1996668"/>
                  </a:lnTo>
                  <a:lnTo>
                    <a:pt x="512076" y="2012505"/>
                  </a:lnTo>
                  <a:lnTo>
                    <a:pt x="505764" y="2018931"/>
                  </a:lnTo>
                  <a:lnTo>
                    <a:pt x="490207" y="2018931"/>
                  </a:lnTo>
                  <a:lnTo>
                    <a:pt x="488365" y="2017052"/>
                  </a:lnTo>
                  <a:lnTo>
                    <a:pt x="483895" y="2012505"/>
                  </a:lnTo>
                  <a:lnTo>
                    <a:pt x="483895" y="1996668"/>
                  </a:lnTo>
                  <a:lnTo>
                    <a:pt x="490207" y="1990242"/>
                  </a:lnTo>
                  <a:lnTo>
                    <a:pt x="505764" y="1990242"/>
                  </a:lnTo>
                  <a:lnTo>
                    <a:pt x="512076" y="1996668"/>
                  </a:lnTo>
                  <a:lnTo>
                    <a:pt x="512076" y="1914055"/>
                  </a:lnTo>
                  <a:lnTo>
                    <a:pt x="478053" y="1900593"/>
                  </a:lnTo>
                  <a:lnTo>
                    <a:pt x="431634" y="1889861"/>
                  </a:lnTo>
                  <a:lnTo>
                    <a:pt x="390309" y="1886712"/>
                  </a:lnTo>
                  <a:lnTo>
                    <a:pt x="383654" y="1886204"/>
                  </a:lnTo>
                  <a:lnTo>
                    <a:pt x="379272" y="1886204"/>
                  </a:lnTo>
                  <a:lnTo>
                    <a:pt x="374954" y="1886534"/>
                  </a:lnTo>
                  <a:lnTo>
                    <a:pt x="370624" y="1886712"/>
                  </a:lnTo>
                  <a:lnTo>
                    <a:pt x="236588" y="1804301"/>
                  </a:lnTo>
                  <a:lnTo>
                    <a:pt x="238340" y="1832076"/>
                  </a:lnTo>
                  <a:lnTo>
                    <a:pt x="242023" y="1859622"/>
                  </a:lnTo>
                  <a:lnTo>
                    <a:pt x="247599" y="1886712"/>
                  </a:lnTo>
                  <a:lnTo>
                    <a:pt x="255117" y="1913610"/>
                  </a:lnTo>
                  <a:lnTo>
                    <a:pt x="218186" y="1933003"/>
                  </a:lnTo>
                  <a:lnTo>
                    <a:pt x="184111" y="1956917"/>
                  </a:lnTo>
                  <a:lnTo>
                    <a:pt x="153289" y="1985035"/>
                  </a:lnTo>
                  <a:lnTo>
                    <a:pt x="126136" y="2017052"/>
                  </a:lnTo>
                  <a:lnTo>
                    <a:pt x="4762" y="1936280"/>
                  </a:lnTo>
                  <a:lnTo>
                    <a:pt x="9080" y="1984629"/>
                  </a:lnTo>
                  <a:lnTo>
                    <a:pt x="18580" y="2033485"/>
                  </a:lnTo>
                  <a:lnTo>
                    <a:pt x="28067" y="2071268"/>
                  </a:lnTo>
                  <a:lnTo>
                    <a:pt x="32385" y="2086432"/>
                  </a:lnTo>
                  <a:lnTo>
                    <a:pt x="16421" y="2140064"/>
                  </a:lnTo>
                  <a:lnTo>
                    <a:pt x="8216" y="2173579"/>
                  </a:lnTo>
                  <a:lnTo>
                    <a:pt x="5194" y="2201062"/>
                  </a:lnTo>
                  <a:lnTo>
                    <a:pt x="4762" y="2236584"/>
                  </a:lnTo>
                  <a:lnTo>
                    <a:pt x="126136" y="2155787"/>
                  </a:lnTo>
                  <a:lnTo>
                    <a:pt x="153289" y="2187816"/>
                  </a:lnTo>
                  <a:lnTo>
                    <a:pt x="184099" y="2215946"/>
                  </a:lnTo>
                  <a:lnTo>
                    <a:pt x="218173" y="2239861"/>
                  </a:lnTo>
                  <a:lnTo>
                    <a:pt x="255104" y="2259253"/>
                  </a:lnTo>
                  <a:lnTo>
                    <a:pt x="247611" y="2286025"/>
                  </a:lnTo>
                  <a:lnTo>
                    <a:pt x="242011" y="2313241"/>
                  </a:lnTo>
                  <a:lnTo>
                    <a:pt x="238340" y="2340787"/>
                  </a:lnTo>
                  <a:lnTo>
                    <a:pt x="236588" y="2368575"/>
                  </a:lnTo>
                  <a:lnTo>
                    <a:pt x="370624" y="2286165"/>
                  </a:lnTo>
                  <a:lnTo>
                    <a:pt x="374967" y="2286330"/>
                  </a:lnTo>
                  <a:lnTo>
                    <a:pt x="379285" y="2286660"/>
                  </a:lnTo>
                  <a:lnTo>
                    <a:pt x="383667" y="2286660"/>
                  </a:lnTo>
                  <a:lnTo>
                    <a:pt x="429082" y="2283383"/>
                  </a:lnTo>
                  <a:lnTo>
                    <a:pt x="473151" y="2273744"/>
                  </a:lnTo>
                  <a:lnTo>
                    <a:pt x="515277" y="2258009"/>
                  </a:lnTo>
                  <a:lnTo>
                    <a:pt x="554850" y="2236482"/>
                  </a:lnTo>
                  <a:lnTo>
                    <a:pt x="591261" y="2209419"/>
                  </a:lnTo>
                  <a:lnTo>
                    <a:pt x="623900" y="2177110"/>
                  </a:lnTo>
                  <a:lnTo>
                    <a:pt x="596138" y="2155787"/>
                  </a:lnTo>
                  <a:lnTo>
                    <a:pt x="512076" y="2091220"/>
                  </a:lnTo>
                  <a:lnTo>
                    <a:pt x="617029" y="2018931"/>
                  </a:lnTo>
                  <a:lnTo>
                    <a:pt x="633831" y="2007362"/>
                  </a:lnTo>
                  <a:close/>
                </a:path>
                <a:path w="869314" h="2369185">
                  <a:moveTo>
                    <a:pt x="739343" y="658863"/>
                  </a:moveTo>
                  <a:lnTo>
                    <a:pt x="647166" y="564349"/>
                  </a:lnTo>
                  <a:lnTo>
                    <a:pt x="646950" y="630275"/>
                  </a:lnTo>
                  <a:lnTo>
                    <a:pt x="120446" y="630275"/>
                  </a:lnTo>
                  <a:lnTo>
                    <a:pt x="120446" y="94068"/>
                  </a:lnTo>
                  <a:lnTo>
                    <a:pt x="185026" y="93840"/>
                  </a:lnTo>
                  <a:lnTo>
                    <a:pt x="92189" y="0"/>
                  </a:lnTo>
                  <a:lnTo>
                    <a:pt x="0" y="94488"/>
                  </a:lnTo>
                  <a:lnTo>
                    <a:pt x="64084" y="94272"/>
                  </a:lnTo>
                  <a:lnTo>
                    <a:pt x="64084" y="687666"/>
                  </a:lnTo>
                  <a:lnTo>
                    <a:pt x="646760" y="687666"/>
                  </a:lnTo>
                  <a:lnTo>
                    <a:pt x="646531" y="752716"/>
                  </a:lnTo>
                  <a:lnTo>
                    <a:pt x="739343" y="658863"/>
                  </a:lnTo>
                  <a:close/>
                </a:path>
                <a:path w="869314" h="2369185">
                  <a:moveTo>
                    <a:pt x="868845" y="2094318"/>
                  </a:moveTo>
                  <a:lnTo>
                    <a:pt x="864133" y="2088235"/>
                  </a:lnTo>
                  <a:lnTo>
                    <a:pt x="859243" y="2081898"/>
                  </a:lnTo>
                  <a:lnTo>
                    <a:pt x="849274" y="2076081"/>
                  </a:lnTo>
                  <a:lnTo>
                    <a:pt x="836841" y="2076081"/>
                  </a:lnTo>
                  <a:lnTo>
                    <a:pt x="849261" y="2076069"/>
                  </a:lnTo>
                  <a:lnTo>
                    <a:pt x="835279" y="2067902"/>
                  </a:lnTo>
                  <a:lnTo>
                    <a:pt x="829970" y="2065959"/>
                  </a:lnTo>
                  <a:lnTo>
                    <a:pt x="829970" y="2078799"/>
                  </a:lnTo>
                  <a:lnTo>
                    <a:pt x="829970" y="2085505"/>
                  </a:lnTo>
                  <a:lnTo>
                    <a:pt x="827316" y="2088210"/>
                  </a:lnTo>
                  <a:lnTo>
                    <a:pt x="824039" y="2088235"/>
                  </a:lnTo>
                  <a:lnTo>
                    <a:pt x="820699" y="2088235"/>
                  </a:lnTo>
                  <a:lnTo>
                    <a:pt x="818019" y="2085505"/>
                  </a:lnTo>
                  <a:lnTo>
                    <a:pt x="818019" y="2078799"/>
                  </a:lnTo>
                  <a:lnTo>
                    <a:pt x="820686" y="2076081"/>
                  </a:lnTo>
                  <a:lnTo>
                    <a:pt x="827290" y="2076081"/>
                  </a:lnTo>
                  <a:lnTo>
                    <a:pt x="829970" y="2078799"/>
                  </a:lnTo>
                  <a:lnTo>
                    <a:pt x="829970" y="2065959"/>
                  </a:lnTo>
                  <a:lnTo>
                    <a:pt x="804202" y="2056472"/>
                  </a:lnTo>
                  <a:lnTo>
                    <a:pt x="785215" y="2053577"/>
                  </a:lnTo>
                  <a:lnTo>
                    <a:pt x="773264" y="2051748"/>
                  </a:lnTo>
                  <a:lnTo>
                    <a:pt x="765670" y="2051773"/>
                  </a:lnTo>
                  <a:lnTo>
                    <a:pt x="758075" y="2052383"/>
                  </a:lnTo>
                  <a:lnTo>
                    <a:pt x="750570" y="2053577"/>
                  </a:lnTo>
                  <a:lnTo>
                    <a:pt x="707567" y="2030463"/>
                  </a:lnTo>
                  <a:lnTo>
                    <a:pt x="708164" y="2038413"/>
                  </a:lnTo>
                  <a:lnTo>
                    <a:pt x="709460" y="2046274"/>
                  </a:lnTo>
                  <a:lnTo>
                    <a:pt x="711454" y="2053983"/>
                  </a:lnTo>
                  <a:lnTo>
                    <a:pt x="714133" y="2061476"/>
                  </a:lnTo>
                  <a:lnTo>
                    <a:pt x="677519" y="2071293"/>
                  </a:lnTo>
                  <a:lnTo>
                    <a:pt x="661517" y="2074735"/>
                  </a:lnTo>
                  <a:lnTo>
                    <a:pt x="647839" y="2076081"/>
                  </a:lnTo>
                  <a:lnTo>
                    <a:pt x="606031" y="2051748"/>
                  </a:lnTo>
                  <a:lnTo>
                    <a:pt x="607237" y="2062594"/>
                  </a:lnTo>
                  <a:lnTo>
                    <a:pt x="609142" y="2073325"/>
                  </a:lnTo>
                  <a:lnTo>
                    <a:pt x="611720" y="2083917"/>
                  </a:lnTo>
                  <a:lnTo>
                    <a:pt x="614984" y="2094318"/>
                  </a:lnTo>
                  <a:lnTo>
                    <a:pt x="611720" y="2104707"/>
                  </a:lnTo>
                  <a:lnTo>
                    <a:pt x="609142" y="2115299"/>
                  </a:lnTo>
                  <a:lnTo>
                    <a:pt x="607237" y="2126030"/>
                  </a:lnTo>
                  <a:lnTo>
                    <a:pt x="606031" y="2136876"/>
                  </a:lnTo>
                  <a:lnTo>
                    <a:pt x="647839" y="2112556"/>
                  </a:lnTo>
                  <a:lnTo>
                    <a:pt x="661517" y="2113889"/>
                  </a:lnTo>
                  <a:lnTo>
                    <a:pt x="677519" y="2117344"/>
                  </a:lnTo>
                  <a:lnTo>
                    <a:pt x="714133" y="2127148"/>
                  </a:lnTo>
                  <a:lnTo>
                    <a:pt x="711454" y="2134641"/>
                  </a:lnTo>
                  <a:lnTo>
                    <a:pt x="709460" y="2142350"/>
                  </a:lnTo>
                  <a:lnTo>
                    <a:pt x="708164" y="2150199"/>
                  </a:lnTo>
                  <a:lnTo>
                    <a:pt x="707567" y="2158161"/>
                  </a:lnTo>
                  <a:lnTo>
                    <a:pt x="750570" y="2135060"/>
                  </a:lnTo>
                  <a:lnTo>
                    <a:pt x="758075" y="2136241"/>
                  </a:lnTo>
                  <a:lnTo>
                    <a:pt x="765670" y="2136851"/>
                  </a:lnTo>
                  <a:lnTo>
                    <a:pt x="773264" y="2136876"/>
                  </a:lnTo>
                  <a:lnTo>
                    <a:pt x="785164" y="2135060"/>
                  </a:lnTo>
                  <a:lnTo>
                    <a:pt x="804202" y="2132152"/>
                  </a:lnTo>
                  <a:lnTo>
                    <a:pt x="835279" y="2120722"/>
                  </a:lnTo>
                  <a:lnTo>
                    <a:pt x="849274" y="2112556"/>
                  </a:lnTo>
                  <a:lnTo>
                    <a:pt x="859243" y="2106739"/>
                  </a:lnTo>
                  <a:lnTo>
                    <a:pt x="868845" y="2094318"/>
                  </a:lnTo>
                  <a:close/>
                </a:path>
              </a:pathLst>
            </a:custGeom>
            <a:solidFill>
              <a:srgbClr val="00AA50"/>
            </a:solidFill>
          </p:spPr>
          <p:txBody>
            <a:bodyPr wrap="square" lIns="0" tIns="0" rIns="0" bIns="0" rtlCol="0"/>
            <a:lstStyle/>
            <a:p>
              <a:endParaRPr/>
            </a:p>
          </p:txBody>
        </p:sp>
        <p:pic>
          <p:nvPicPr>
            <p:cNvPr id="11" name="object 11"/>
            <p:cNvPicPr/>
            <p:nvPr/>
          </p:nvPicPr>
          <p:blipFill>
            <a:blip r:embed="rId3" cstate="print"/>
            <a:stretch>
              <a:fillRect/>
            </a:stretch>
          </p:blipFill>
          <p:spPr>
            <a:xfrm>
              <a:off x="1684041" y="3650685"/>
              <a:ext cx="150312" cy="153023"/>
            </a:xfrm>
            <a:prstGeom prst="rect">
              <a:avLst/>
            </a:prstGeom>
          </p:spPr>
        </p:pic>
        <p:sp>
          <p:nvSpPr>
            <p:cNvPr id="12" name="object 12"/>
            <p:cNvSpPr/>
            <p:nvPr/>
          </p:nvSpPr>
          <p:spPr>
            <a:xfrm>
              <a:off x="1345838" y="5636041"/>
              <a:ext cx="338455" cy="120014"/>
            </a:xfrm>
            <a:custGeom>
              <a:avLst/>
              <a:gdLst/>
              <a:ahLst/>
              <a:cxnLst/>
              <a:rect l="l" t="t" r="r" b="b"/>
              <a:pathLst>
                <a:path w="338455" h="120014">
                  <a:moveTo>
                    <a:pt x="338202" y="119667"/>
                  </a:moveTo>
                  <a:lnTo>
                    <a:pt x="0" y="119667"/>
                  </a:lnTo>
                  <a:lnTo>
                    <a:pt x="0" y="34863"/>
                  </a:lnTo>
                  <a:lnTo>
                    <a:pt x="19728" y="0"/>
                  </a:lnTo>
                  <a:lnTo>
                    <a:pt x="61838" y="25977"/>
                  </a:lnTo>
                  <a:lnTo>
                    <a:pt x="107341" y="42611"/>
                  </a:lnTo>
                  <a:lnTo>
                    <a:pt x="154774" y="49822"/>
                  </a:lnTo>
                  <a:lnTo>
                    <a:pt x="202678" y="47531"/>
                  </a:lnTo>
                  <a:lnTo>
                    <a:pt x="249589" y="35662"/>
                  </a:lnTo>
                  <a:lnTo>
                    <a:pt x="294048" y="14133"/>
                  </a:lnTo>
                  <a:lnTo>
                    <a:pt x="299685" y="19787"/>
                  </a:lnTo>
                  <a:lnTo>
                    <a:pt x="312764" y="61924"/>
                  </a:lnTo>
                  <a:lnTo>
                    <a:pt x="338202" y="89514"/>
                  </a:lnTo>
                  <a:lnTo>
                    <a:pt x="338202" y="119667"/>
                  </a:lnTo>
                  <a:close/>
                </a:path>
              </a:pathLst>
            </a:custGeom>
            <a:solidFill>
              <a:srgbClr val="00AA50"/>
            </a:solidFill>
          </p:spPr>
          <p:txBody>
            <a:bodyPr wrap="square" lIns="0" tIns="0" rIns="0" bIns="0" rtlCol="0"/>
            <a:lstStyle/>
            <a:p>
              <a:endParaRPr/>
            </a:p>
          </p:txBody>
        </p:sp>
        <p:pic>
          <p:nvPicPr>
            <p:cNvPr id="13" name="object 13"/>
            <p:cNvPicPr/>
            <p:nvPr/>
          </p:nvPicPr>
          <p:blipFill>
            <a:blip r:embed="rId4" cstate="print"/>
            <a:stretch>
              <a:fillRect/>
            </a:stretch>
          </p:blipFill>
          <p:spPr>
            <a:xfrm>
              <a:off x="1690617" y="5262905"/>
              <a:ext cx="133402" cy="167722"/>
            </a:xfrm>
            <a:prstGeom prst="rect">
              <a:avLst/>
            </a:prstGeom>
          </p:spPr>
        </p:pic>
        <p:pic>
          <p:nvPicPr>
            <p:cNvPr id="14" name="object 14"/>
            <p:cNvPicPr/>
            <p:nvPr/>
          </p:nvPicPr>
          <p:blipFill>
            <a:blip r:embed="rId5" cstate="print"/>
            <a:stretch>
              <a:fillRect/>
            </a:stretch>
          </p:blipFill>
          <p:spPr>
            <a:xfrm>
              <a:off x="1718800" y="5455127"/>
              <a:ext cx="190708" cy="168665"/>
            </a:xfrm>
            <a:prstGeom prst="rect">
              <a:avLst/>
            </a:prstGeom>
          </p:spPr>
        </p:pic>
        <p:sp>
          <p:nvSpPr>
            <p:cNvPr id="15" name="object 15"/>
            <p:cNvSpPr/>
            <p:nvPr/>
          </p:nvSpPr>
          <p:spPr>
            <a:xfrm>
              <a:off x="1297926" y="5227099"/>
              <a:ext cx="566420" cy="567690"/>
            </a:xfrm>
            <a:custGeom>
              <a:avLst/>
              <a:gdLst/>
              <a:ahLst/>
              <a:cxnLst/>
              <a:rect l="l" t="t" r="r" b="b"/>
              <a:pathLst>
                <a:path w="566419" h="567689">
                  <a:moveTo>
                    <a:pt x="214195" y="430614"/>
                  </a:moveTo>
                  <a:lnTo>
                    <a:pt x="164762" y="424542"/>
                  </a:lnTo>
                  <a:lnTo>
                    <a:pt x="119554" y="408005"/>
                  </a:lnTo>
                  <a:lnTo>
                    <a:pt x="79801" y="382303"/>
                  </a:lnTo>
                  <a:lnTo>
                    <a:pt x="46737" y="348738"/>
                  </a:lnTo>
                  <a:lnTo>
                    <a:pt x="21593" y="308614"/>
                  </a:lnTo>
                  <a:lnTo>
                    <a:pt x="5603" y="263231"/>
                  </a:lnTo>
                  <a:lnTo>
                    <a:pt x="0" y="213893"/>
                  </a:lnTo>
                  <a:lnTo>
                    <a:pt x="5603" y="164613"/>
                  </a:lnTo>
                  <a:lnTo>
                    <a:pt x="21593" y="119403"/>
                  </a:lnTo>
                  <a:lnTo>
                    <a:pt x="46737" y="79567"/>
                  </a:lnTo>
                  <a:lnTo>
                    <a:pt x="79801" y="46407"/>
                  </a:lnTo>
                  <a:lnTo>
                    <a:pt x="119554" y="21224"/>
                  </a:lnTo>
                  <a:lnTo>
                    <a:pt x="164762" y="5321"/>
                  </a:lnTo>
                  <a:lnTo>
                    <a:pt x="214195" y="0"/>
                  </a:lnTo>
                  <a:lnTo>
                    <a:pt x="263676" y="6071"/>
                  </a:lnTo>
                  <a:lnTo>
                    <a:pt x="309000" y="22608"/>
                  </a:lnTo>
                  <a:lnTo>
                    <a:pt x="342639" y="44286"/>
                  </a:lnTo>
                  <a:lnTo>
                    <a:pt x="215134" y="44286"/>
                  </a:lnTo>
                  <a:lnTo>
                    <a:pt x="184587" y="46921"/>
                  </a:lnTo>
                  <a:lnTo>
                    <a:pt x="128073" y="67739"/>
                  </a:lnTo>
                  <a:lnTo>
                    <a:pt x="72916" y="119907"/>
                  </a:lnTo>
                  <a:lnTo>
                    <a:pt x="53166" y="159591"/>
                  </a:lnTo>
                  <a:lnTo>
                    <a:pt x="44271" y="202468"/>
                  </a:lnTo>
                  <a:lnTo>
                    <a:pt x="46415" y="246209"/>
                  </a:lnTo>
                  <a:lnTo>
                    <a:pt x="59781" y="288485"/>
                  </a:lnTo>
                  <a:lnTo>
                    <a:pt x="84550" y="326965"/>
                  </a:lnTo>
                  <a:lnTo>
                    <a:pt x="397064" y="326965"/>
                  </a:lnTo>
                  <a:lnTo>
                    <a:pt x="384235" y="346752"/>
                  </a:lnTo>
                  <a:lnTo>
                    <a:pt x="416177" y="377847"/>
                  </a:lnTo>
                  <a:lnTo>
                    <a:pt x="435070" y="377847"/>
                  </a:lnTo>
                  <a:lnTo>
                    <a:pt x="440485" y="378789"/>
                  </a:lnTo>
                  <a:lnTo>
                    <a:pt x="451450" y="383677"/>
                  </a:lnTo>
                  <a:lnTo>
                    <a:pt x="454986" y="386327"/>
                  </a:lnTo>
                  <a:lnTo>
                    <a:pt x="345718" y="386327"/>
                  </a:lnTo>
                  <a:lnTo>
                    <a:pt x="315523" y="405570"/>
                  </a:lnTo>
                  <a:lnTo>
                    <a:pt x="283127" y="419424"/>
                  </a:lnTo>
                  <a:lnTo>
                    <a:pt x="249145" y="427801"/>
                  </a:lnTo>
                  <a:lnTo>
                    <a:pt x="214195" y="430614"/>
                  </a:lnTo>
                  <a:close/>
                </a:path>
                <a:path w="566419" h="567689">
                  <a:moveTo>
                    <a:pt x="397675" y="326022"/>
                  </a:moveTo>
                  <a:lnTo>
                    <a:pt x="345718" y="326022"/>
                  </a:lnTo>
                  <a:lnTo>
                    <a:pt x="363127" y="301774"/>
                  </a:lnTo>
                  <a:lnTo>
                    <a:pt x="375780" y="274787"/>
                  </a:lnTo>
                  <a:lnTo>
                    <a:pt x="383502" y="245856"/>
                  </a:lnTo>
                  <a:lnTo>
                    <a:pt x="386114" y="215778"/>
                  </a:lnTo>
                  <a:lnTo>
                    <a:pt x="380038" y="170030"/>
                  </a:lnTo>
                  <a:lnTo>
                    <a:pt x="362872" y="129020"/>
                  </a:lnTo>
                  <a:lnTo>
                    <a:pt x="336206" y="94344"/>
                  </a:lnTo>
                  <a:lnTo>
                    <a:pt x="301633" y="67598"/>
                  </a:lnTo>
                  <a:lnTo>
                    <a:pt x="260745" y="50380"/>
                  </a:lnTo>
                  <a:lnTo>
                    <a:pt x="215134" y="44286"/>
                  </a:lnTo>
                  <a:lnTo>
                    <a:pt x="342639" y="44286"/>
                  </a:lnTo>
                  <a:lnTo>
                    <a:pt x="382047" y="81875"/>
                  </a:lnTo>
                  <a:lnTo>
                    <a:pt x="407207" y="121999"/>
                  </a:lnTo>
                  <a:lnTo>
                    <a:pt x="423082" y="167382"/>
                  </a:lnTo>
                  <a:lnTo>
                    <a:pt x="428390" y="216720"/>
                  </a:lnTo>
                  <a:lnTo>
                    <a:pt x="425586" y="251613"/>
                  </a:lnTo>
                  <a:lnTo>
                    <a:pt x="417234" y="285270"/>
                  </a:lnTo>
                  <a:lnTo>
                    <a:pt x="403421" y="317159"/>
                  </a:lnTo>
                  <a:lnTo>
                    <a:pt x="397675" y="326022"/>
                  </a:lnTo>
                  <a:close/>
                </a:path>
                <a:path w="566419" h="567689">
                  <a:moveTo>
                    <a:pt x="397064" y="326965"/>
                  </a:moveTo>
                  <a:lnTo>
                    <a:pt x="84550" y="326965"/>
                  </a:lnTo>
                  <a:lnTo>
                    <a:pt x="96704" y="320413"/>
                  </a:lnTo>
                  <a:lnTo>
                    <a:pt x="135281" y="306235"/>
                  </a:lnTo>
                  <a:lnTo>
                    <a:pt x="173916" y="297283"/>
                  </a:lnTo>
                  <a:lnTo>
                    <a:pt x="213255" y="293985"/>
                  </a:lnTo>
                  <a:lnTo>
                    <a:pt x="232969" y="294839"/>
                  </a:lnTo>
                  <a:lnTo>
                    <a:pt x="272044" y="301141"/>
                  </a:lnTo>
                  <a:lnTo>
                    <a:pt x="318826" y="314715"/>
                  </a:lnTo>
                  <a:lnTo>
                    <a:pt x="345718" y="326022"/>
                  </a:lnTo>
                  <a:lnTo>
                    <a:pt x="397675" y="326022"/>
                  </a:lnTo>
                  <a:lnTo>
                    <a:pt x="397064" y="326965"/>
                  </a:lnTo>
                  <a:close/>
                </a:path>
                <a:path w="566419" h="567689">
                  <a:moveTo>
                    <a:pt x="435070" y="377847"/>
                  </a:moveTo>
                  <a:lnTo>
                    <a:pt x="416177" y="377847"/>
                  </a:lnTo>
                  <a:lnTo>
                    <a:pt x="428639" y="376728"/>
                  </a:lnTo>
                  <a:lnTo>
                    <a:pt x="435070" y="377847"/>
                  </a:lnTo>
                  <a:close/>
                </a:path>
                <a:path w="566419" h="567689">
                  <a:moveTo>
                    <a:pt x="514937" y="567595"/>
                  </a:moveTo>
                  <a:lnTo>
                    <a:pt x="480060" y="552165"/>
                  </a:lnTo>
                  <a:lnTo>
                    <a:pt x="390812" y="462650"/>
                  </a:lnTo>
                  <a:lnTo>
                    <a:pt x="377042" y="427801"/>
                  </a:lnTo>
                  <a:lnTo>
                    <a:pt x="377659" y="417422"/>
                  </a:lnTo>
                  <a:lnTo>
                    <a:pt x="345718" y="386327"/>
                  </a:lnTo>
                  <a:lnTo>
                    <a:pt x="454986" y="386327"/>
                  </a:lnTo>
                  <a:lnTo>
                    <a:pt x="461271" y="391039"/>
                  </a:lnTo>
                  <a:lnTo>
                    <a:pt x="549579" y="480553"/>
                  </a:lnTo>
                  <a:lnTo>
                    <a:pt x="552397" y="483380"/>
                  </a:lnTo>
                  <a:lnTo>
                    <a:pt x="562805" y="500120"/>
                  </a:lnTo>
                  <a:lnTo>
                    <a:pt x="565902" y="519068"/>
                  </a:lnTo>
                  <a:lnTo>
                    <a:pt x="561777" y="537840"/>
                  </a:lnTo>
                  <a:lnTo>
                    <a:pt x="550518" y="554050"/>
                  </a:lnTo>
                  <a:lnTo>
                    <a:pt x="533829" y="564488"/>
                  </a:lnTo>
                  <a:lnTo>
                    <a:pt x="514937" y="567595"/>
                  </a:lnTo>
                  <a:close/>
                </a:path>
              </a:pathLst>
            </a:custGeom>
            <a:solidFill>
              <a:srgbClr val="00AA50"/>
            </a:solidFill>
          </p:spPr>
          <p:txBody>
            <a:bodyPr wrap="square" lIns="0" tIns="0" rIns="0" bIns="0" rtlCol="0"/>
            <a:lstStyle/>
            <a:p>
              <a:endParaRPr/>
            </a:p>
          </p:txBody>
        </p:sp>
        <p:pic>
          <p:nvPicPr>
            <p:cNvPr id="16" name="object 16"/>
            <p:cNvPicPr/>
            <p:nvPr/>
          </p:nvPicPr>
          <p:blipFill>
            <a:blip r:embed="rId6" cstate="print"/>
            <a:stretch>
              <a:fillRect/>
            </a:stretch>
          </p:blipFill>
          <p:spPr>
            <a:xfrm>
              <a:off x="1416297" y="5310018"/>
              <a:ext cx="189769" cy="190337"/>
            </a:xfrm>
            <a:prstGeom prst="rect">
              <a:avLst/>
            </a:prstGeom>
          </p:spPr>
        </p:pic>
        <p:pic>
          <p:nvPicPr>
            <p:cNvPr id="17" name="object 17"/>
            <p:cNvPicPr/>
            <p:nvPr/>
          </p:nvPicPr>
          <p:blipFill>
            <a:blip r:embed="rId7" cstate="print"/>
            <a:stretch>
              <a:fillRect/>
            </a:stretch>
          </p:blipFill>
          <p:spPr>
            <a:xfrm>
              <a:off x="1120369" y="5455127"/>
              <a:ext cx="217013" cy="168665"/>
            </a:xfrm>
            <a:prstGeom prst="rect">
              <a:avLst/>
            </a:prstGeom>
          </p:spPr>
        </p:pic>
        <p:pic>
          <p:nvPicPr>
            <p:cNvPr id="18" name="object 18"/>
            <p:cNvPicPr/>
            <p:nvPr/>
          </p:nvPicPr>
          <p:blipFill>
            <a:blip r:embed="rId8" cstate="print"/>
            <a:stretch>
              <a:fillRect/>
            </a:stretch>
          </p:blipFill>
          <p:spPr>
            <a:xfrm>
              <a:off x="1206036" y="5263082"/>
              <a:ext cx="130407" cy="166603"/>
            </a:xfrm>
            <a:prstGeom prst="rect">
              <a:avLst/>
            </a:prstGeom>
          </p:spPr>
        </p:pic>
        <p:sp>
          <p:nvSpPr>
            <p:cNvPr id="19" name="object 19"/>
            <p:cNvSpPr/>
            <p:nvPr/>
          </p:nvSpPr>
          <p:spPr>
            <a:xfrm>
              <a:off x="552069" y="4891658"/>
              <a:ext cx="11089005" cy="0"/>
            </a:xfrm>
            <a:custGeom>
              <a:avLst/>
              <a:gdLst/>
              <a:ahLst/>
              <a:cxnLst/>
              <a:rect l="l" t="t" r="r" b="b"/>
              <a:pathLst>
                <a:path w="11089005">
                  <a:moveTo>
                    <a:pt x="0" y="0"/>
                  </a:moveTo>
                  <a:lnTo>
                    <a:pt x="11088611" y="0"/>
                  </a:lnTo>
                </a:path>
              </a:pathLst>
            </a:custGeom>
            <a:ln w="19050">
              <a:solidFill>
                <a:srgbClr val="585858"/>
              </a:solidFill>
              <a:prstDash val="sysDash"/>
            </a:ln>
          </p:spPr>
          <p:txBody>
            <a:bodyPr wrap="square" lIns="0" tIns="0" rIns="0" bIns="0" rtlCol="0"/>
            <a:lstStyle/>
            <a:p>
              <a:endParaRPr/>
            </a:p>
          </p:txBody>
        </p:sp>
        <p:sp>
          <p:nvSpPr>
            <p:cNvPr id="20" name="object 20"/>
            <p:cNvSpPr/>
            <p:nvPr/>
          </p:nvSpPr>
          <p:spPr>
            <a:xfrm>
              <a:off x="5815965" y="4739258"/>
              <a:ext cx="560070" cy="365760"/>
            </a:xfrm>
            <a:custGeom>
              <a:avLst/>
              <a:gdLst/>
              <a:ahLst/>
              <a:cxnLst/>
              <a:rect l="l" t="t" r="r" b="b"/>
              <a:pathLst>
                <a:path w="560070" h="365760">
                  <a:moveTo>
                    <a:pt x="560070" y="0"/>
                  </a:moveTo>
                  <a:lnTo>
                    <a:pt x="0" y="0"/>
                  </a:lnTo>
                  <a:lnTo>
                    <a:pt x="280035" y="365760"/>
                  </a:lnTo>
                  <a:lnTo>
                    <a:pt x="560070" y="0"/>
                  </a:lnTo>
                  <a:close/>
                </a:path>
              </a:pathLst>
            </a:custGeom>
            <a:solidFill>
              <a:srgbClr val="00AA50"/>
            </a:solidFill>
          </p:spPr>
          <p:txBody>
            <a:bodyPr wrap="square" lIns="0" tIns="0" rIns="0" bIns="0" rtlCol="0"/>
            <a:lstStyle/>
            <a:p>
              <a:endParaRPr/>
            </a:p>
          </p:txBody>
        </p:sp>
        <p:sp>
          <p:nvSpPr>
            <p:cNvPr id="21" name="object 21"/>
            <p:cNvSpPr/>
            <p:nvPr/>
          </p:nvSpPr>
          <p:spPr>
            <a:xfrm>
              <a:off x="5815965" y="4739258"/>
              <a:ext cx="560070" cy="365760"/>
            </a:xfrm>
            <a:custGeom>
              <a:avLst/>
              <a:gdLst/>
              <a:ahLst/>
              <a:cxnLst/>
              <a:rect l="l" t="t" r="r" b="b"/>
              <a:pathLst>
                <a:path w="560070" h="365760">
                  <a:moveTo>
                    <a:pt x="560070" y="0"/>
                  </a:moveTo>
                  <a:lnTo>
                    <a:pt x="280035" y="365760"/>
                  </a:lnTo>
                  <a:lnTo>
                    <a:pt x="0" y="0"/>
                  </a:lnTo>
                  <a:lnTo>
                    <a:pt x="560070" y="0"/>
                  </a:lnTo>
                  <a:close/>
                </a:path>
              </a:pathLst>
            </a:custGeom>
            <a:ln w="12700">
              <a:solidFill>
                <a:srgbClr val="D9D9D9"/>
              </a:solidFill>
            </a:ln>
          </p:spPr>
          <p:txBody>
            <a:bodyPr wrap="square" lIns="0" tIns="0" rIns="0" bIns="0" rtlCol="0"/>
            <a:lstStyle/>
            <a:p>
              <a:endParaRPr/>
            </a:p>
          </p:txBody>
        </p:sp>
      </p:grpSp>
      <p:sp>
        <p:nvSpPr>
          <p:cNvPr id="22" name="object 22"/>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10</a:t>
            </a:fld>
            <a:endParaRPr spc="-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6731845-ADB2-22FC-8699-14261BCB97CC}"/>
              </a:ext>
            </a:extLst>
          </p:cNvPr>
          <p:cNvSpPr txBox="1"/>
          <p:nvPr/>
        </p:nvSpPr>
        <p:spPr>
          <a:xfrm>
            <a:off x="915229" y="1371600"/>
            <a:ext cx="10744200" cy="2492990"/>
          </a:xfrm>
          <a:prstGeom prst="rect">
            <a:avLst/>
          </a:prstGeom>
          <a:noFill/>
        </p:spPr>
        <p:txBody>
          <a:bodyPr wrap="square" rtlCol="0">
            <a:spAutoFit/>
          </a:bodyPr>
          <a:lstStyle/>
          <a:p>
            <a:r>
              <a:rPr lang="en-US" sz="1600" b="1" dirty="0"/>
              <a:t>Study 1: Exploration &amp; Visualization of the UCI AQ Dataset</a:t>
            </a:r>
          </a:p>
          <a:p>
            <a:r>
              <a:rPr lang="en-US" sz="1400" b="1" dirty="0"/>
              <a:t>Objective:  </a:t>
            </a:r>
          </a:p>
          <a:p>
            <a:r>
              <a:rPr lang="en-US" sz="1400" dirty="0"/>
              <a:t>In this study on the UCI Air Quality dataset , we have done an in-depth analysis and visualization on the air quality dataset. The goal is to find the patterns and relationships in the dataset.</a:t>
            </a:r>
          </a:p>
          <a:p>
            <a:endParaRPr lang="en-US" sz="1400" dirty="0"/>
          </a:p>
          <a:p>
            <a:r>
              <a:rPr lang="en-US" sz="1400" dirty="0"/>
              <a:t>Rodrigo Franco and Gunnar David analyze the UCI Air Quality (AQ) Dataset qualitatively and quantitatively. We will clean, wrangle and visualize the data. This study aims to understand better the impact of the explanatory variables on air pollution. The sensor data was recorded in Italy from March 2004 to February 2005 (one year) [UCI AQ Dataset](https://</a:t>
            </a:r>
            <a:r>
              <a:rPr lang="en-US" sz="1400" dirty="0" err="1"/>
              <a:t>archive.ics.uci.edu</a:t>
            </a:r>
            <a:r>
              <a:rPr lang="en-US" sz="1400" dirty="0"/>
              <a:t>/ml/datasets/</a:t>
            </a:r>
            <a:r>
              <a:rPr lang="en-US" sz="1400" dirty="0" err="1"/>
              <a:t>air+quality</a:t>
            </a:r>
            <a:r>
              <a:rPr lang="en-US" sz="1400" dirty="0"/>
              <a:t>).</a:t>
            </a:r>
          </a:p>
          <a:p>
            <a:endParaRPr lang="en-US" sz="1400" dirty="0"/>
          </a:p>
          <a:p>
            <a:r>
              <a:rPr lang="en-US" sz="1400" b="1" dirty="0"/>
              <a:t>Summary report: </a:t>
            </a:r>
            <a:r>
              <a:rPr lang="en-US" sz="1400" dirty="0">
                <a:hlinkClick r:id="rId2"/>
              </a:rPr>
              <a:t>UCI AQ Data Analysis Report</a:t>
            </a:r>
            <a:endParaRPr lang="en-US" sz="1400" dirty="0"/>
          </a:p>
        </p:txBody>
      </p:sp>
    </p:spTree>
    <p:extLst>
      <p:ext uri="{BB962C8B-B14F-4D97-AF65-F5344CB8AC3E}">
        <p14:creationId xmlns:p14="http://schemas.microsoft.com/office/powerpoint/2010/main" val="215756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C35958E-A5FC-E94E-6D6B-462CE697CC5C}"/>
              </a:ext>
            </a:extLst>
          </p:cNvPr>
          <p:cNvSpPr txBox="1"/>
          <p:nvPr/>
        </p:nvSpPr>
        <p:spPr>
          <a:xfrm>
            <a:off x="755995" y="922431"/>
            <a:ext cx="10680009" cy="6101670"/>
          </a:xfrm>
          <a:prstGeom prst="rect">
            <a:avLst/>
          </a:prstGeom>
          <a:noFill/>
        </p:spPr>
        <p:txBody>
          <a:bodyPr wrap="square" rtlCol="0">
            <a:spAutoFit/>
          </a:bodyPr>
          <a:lstStyle/>
          <a:p>
            <a:r>
              <a:rPr lang="en-US" sz="1600" b="1" dirty="0"/>
              <a:t>Study 2: Univariate Regression Model for Relative Humidity</a:t>
            </a:r>
          </a:p>
          <a:p>
            <a:r>
              <a:rPr lang="en-US" sz="1400" b="1" dirty="0"/>
              <a:t>Problem:</a:t>
            </a:r>
          </a:p>
          <a:p>
            <a:r>
              <a:rPr lang="en-US" sz="1400" dirty="0"/>
              <a:t>Humans are very sensitive to humidity, as the skin relies on the air to get rid of moisture. The process of sweating is your body's attempt to keep cool and maintain its current temperature. If the air is at 100-percent relative humidity, sweat will not evaporate into the air. As a result, we feel much hotter than the actual temperature when the relative humidity is high. If the relative humidity is low, we can feel much cooler than the actual temperature because our sweat evaporates easily, cooling us off. For example, if the air temperature e is 75 degrees Fahrenheit (24 degrees Celsius) and the relative humidity is zero percent, the air temperature feels like 69 degrees Fahrenheit (21 C) to our bodies. If the air temperature is 75 degrees Fahrenheit (24 C) and the relative humidity is 100 percent, we feel like it's 80 degrees (27 C) out. </a:t>
            </a:r>
          </a:p>
          <a:p>
            <a:endParaRPr lang="en-US" sz="1400" dirty="0"/>
          </a:p>
          <a:p>
            <a:r>
              <a:rPr lang="en-US" sz="1400" b="1" dirty="0"/>
              <a:t>Background:</a:t>
            </a:r>
          </a:p>
          <a:p>
            <a:r>
              <a:rPr lang="en-US" sz="1400" dirty="0"/>
              <a:t>In the last few years, the interest in the development of new pervasive or mobile implementations of air quality </a:t>
            </a:r>
            <a:r>
              <a:rPr lang="en-US" sz="1400" dirty="0" err="1"/>
              <a:t>multisensor</a:t>
            </a:r>
            <a:r>
              <a:rPr lang="en-US" sz="1400" dirty="0"/>
              <a:t> devices has significantly grown. New application opportunities appeared together with new challenges due to limitations in dealing with rapid pollutants concentrations transients both for static and mobile deployments. In this work, we propose a Naïve linear model approach for the prediction of </a:t>
            </a:r>
            <a:r>
              <a:rPr lang="en-US" sz="1400" dirty="0" err="1"/>
              <a:t>relativ</a:t>
            </a:r>
            <a:r>
              <a:rPr lang="en-US" sz="1400" dirty="0"/>
              <a:t> humidity &amp; temperature by means of pollutant detection &amp; sensing with chemical </a:t>
            </a:r>
            <a:r>
              <a:rPr lang="en-US" sz="1400" dirty="0" err="1"/>
              <a:t>multisensor</a:t>
            </a:r>
            <a:r>
              <a:rPr lang="en-US" sz="1400" dirty="0"/>
              <a:t> devices. Esposito </a:t>
            </a:r>
            <a:r>
              <a:rPr lang="en-US" sz="1400" dirty="0" err="1"/>
              <a:t>et.al</a:t>
            </a:r>
            <a:r>
              <a:rPr lang="en-US" sz="1400" dirty="0"/>
              <a:t>., 2016</a:t>
            </a:r>
            <a:r>
              <a:rPr lang="en-US" sz="1400" baseline="30000" dirty="0"/>
              <a:t> [1]</a:t>
            </a:r>
            <a:endParaRPr lang="en-US" sz="1400" dirty="0"/>
          </a:p>
          <a:p>
            <a:endParaRPr lang="en-US" sz="1400" dirty="0"/>
          </a:p>
          <a:p>
            <a:r>
              <a:rPr lang="en-US" sz="1400" b="1" dirty="0"/>
              <a:t>Main Question here:</a:t>
            </a:r>
          </a:p>
          <a:p>
            <a:r>
              <a:rPr lang="en-US" sz="1400" dirty="0"/>
              <a:t>How does relative humidity changes relative to the air pollutants concentration?</a:t>
            </a:r>
          </a:p>
          <a:p>
            <a:r>
              <a:rPr lang="en-US" sz="1400" dirty="0"/>
              <a:t>Does the regressor estimator model bag perform better when we have a larger dataset, more complex features, </a:t>
            </a:r>
            <a:r>
              <a:rPr lang="en-US" sz="1400" dirty="0" err="1"/>
              <a:t>i.e</a:t>
            </a:r>
            <a:r>
              <a:rPr lang="en-US" sz="1400" dirty="0"/>
              <a:t>, big data (a.k.a. is the model scalable)?</a:t>
            </a:r>
          </a:p>
          <a:p>
            <a:r>
              <a:rPr lang="en-US" sz="1400" dirty="0"/>
              <a:t>Do simpler regression modules perform well/ robust for small amount of data (why, i.e. variance/bias)? Does it generalizes &amp; scale generally well into the big-data domain?</a:t>
            </a:r>
          </a:p>
          <a:p>
            <a:endParaRPr lang="en-US" sz="1400" dirty="0"/>
          </a:p>
          <a:p>
            <a:r>
              <a:rPr lang="en-US" sz="1050" baseline="30000" dirty="0"/>
              <a:t> [1]</a:t>
            </a:r>
            <a:r>
              <a:rPr lang="en-US" sz="1000" dirty="0"/>
              <a:t>Esposito, Elena &amp; De Vito, </a:t>
            </a:r>
            <a:r>
              <a:rPr lang="en-US" sz="1000" dirty="0" err="1"/>
              <a:t>Saverio</a:t>
            </a:r>
            <a:r>
              <a:rPr lang="en-US" sz="1000" dirty="0"/>
              <a:t> &amp; </a:t>
            </a:r>
            <a:r>
              <a:rPr lang="en-US" sz="1000" dirty="0" err="1"/>
              <a:t>Salvato</a:t>
            </a:r>
            <a:r>
              <a:rPr lang="en-US" sz="1000" dirty="0"/>
              <a:t>, Maria &amp; Bright, Vivien &amp; Jones, R.L. &amp; Popoola, Olalekan. (2016). Dynamic Neural Network Architectures for on field stochastic calibration of indicative low cost air quality sensing systems. Sensors and Actuators B: Chemical. 231. 10.1016/j.snb.2016.03.038.</a:t>
            </a:r>
          </a:p>
          <a:p>
            <a:endParaRPr lang="en-US" sz="1400" dirty="0"/>
          </a:p>
          <a:p>
            <a:r>
              <a:rPr lang="en-US" sz="1400" dirty="0"/>
              <a:t> </a:t>
            </a:r>
          </a:p>
        </p:txBody>
      </p:sp>
    </p:spTree>
    <p:extLst>
      <p:ext uri="{BB962C8B-B14F-4D97-AF65-F5344CB8AC3E}">
        <p14:creationId xmlns:p14="http://schemas.microsoft.com/office/powerpoint/2010/main" val="420182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Segoe UI" panose="020B0502040204020203" pitchFamily="34" charset="0"/>
                <a:cs typeface="Segoe UI" panose="020B0502040204020203" pitchFamily="34" charset="0"/>
              </a:rPr>
              <a:t>Smart Objective</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a:xfrm>
            <a:off x="8738143" y="394386"/>
            <a:ext cx="3335486" cy="184666"/>
          </a:xfrm>
        </p:spPr>
        <p:txBody>
          <a:bodyPr/>
          <a:lstStyle/>
          <a:p>
            <a:r>
              <a:rPr lang="en-US" dirty="0">
                <a:latin typeface="Segoe UI" panose="020B0502040204020203" pitchFamily="34" charset="0"/>
                <a:cs typeface="Segoe UI" panose="020B0502040204020203"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a:t>
            </a:r>
          </a:p>
        </p:txBody>
      </p:sp>
      <p:sp>
        <p:nvSpPr>
          <p:cNvPr id="9" name="Rectangle 8">
            <a:extLst>
              <a:ext uri="{FF2B5EF4-FFF2-40B4-BE49-F238E27FC236}">
                <a16:creationId xmlns:a16="http://schemas.microsoft.com/office/drawing/2014/main" id="{42EC2FDF-C1FE-464E-ABC8-4D17CDC4ABF9}"/>
              </a:ext>
            </a:extLst>
          </p:cNvPr>
          <p:cNvSpPr/>
          <p:nvPr/>
        </p:nvSpPr>
        <p:spPr>
          <a:xfrm>
            <a:off x="1019228" y="1701881"/>
            <a:ext cx="10421737" cy="3416320"/>
          </a:xfrm>
          <a:prstGeom prst="rect">
            <a:avLst/>
          </a:prstGeom>
        </p:spPr>
        <p:txBody>
          <a:bodyPr wrap="square">
            <a:spAutoFit/>
          </a:bodyPr>
          <a:lstStyle/>
          <a:p>
            <a:r>
              <a:rPr lang="en-US" sz="36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3600" b="1" dirty="0">
                <a:solidFill>
                  <a:schemeClr val="tx1">
                    <a:lumMod val="75000"/>
                    <a:lumOff val="25000"/>
                  </a:schemeClr>
                </a:solidFill>
                <a:latin typeface="Segoe UI" panose="020B0502040204020203" pitchFamily="34" charset="0"/>
                <a:cs typeface="Segoe UI" panose="020B0502040204020203" pitchFamily="34" charset="0"/>
              </a:rPr>
              <a:t>predict the Relative Humidity </a:t>
            </a:r>
            <a:r>
              <a:rPr lang="en-US" sz="3600" b="0" dirty="0">
                <a:solidFill>
                  <a:schemeClr val="tx1">
                    <a:lumMod val="75000"/>
                    <a:lumOff val="25000"/>
                  </a:schemeClr>
                </a:solidFill>
                <a:latin typeface="Segoe UI" panose="020B0502040204020203" pitchFamily="34" charset="0"/>
                <a:cs typeface="Segoe UI" panose="020B0502040204020203" pitchFamily="34" charset="0"/>
              </a:rPr>
              <a:t>of a given point of time based on the all other attributes affecting the change in RH from the UCI AQ dataset, improving Naïve linear regression baseline performance by 20% using ensemble models.</a:t>
            </a:r>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F06ACFFD-5953-4D68-A3EF-1D64BEB74756}"/>
              </a:ext>
            </a:extLst>
          </p:cNvPr>
          <p:cNvSpPr/>
          <p:nvPr/>
        </p:nvSpPr>
        <p:spPr>
          <a:xfrm>
            <a:off x="1019228" y="6208561"/>
            <a:ext cx="9386657" cy="253916"/>
          </a:xfrm>
          <a:prstGeom prst="rect">
            <a:avLst/>
          </a:prstGeom>
        </p:spPr>
        <p:txBody>
          <a:bodyPr wrap="square">
            <a:spAutoFit/>
          </a:bodyPr>
          <a:lstStyle/>
          <a:p>
            <a:r>
              <a:rPr lang="en-US" sz="1050" b="0" dirty="0">
                <a:latin typeface="Arial" panose="020B0604020202020204" pitchFamily="34" charset="0"/>
                <a:cs typeface="Arial" panose="020B0604020202020204" pitchFamily="34" charset="0"/>
              </a:rPr>
              <a:t>Also note that perhaps more than one machine learning model is required if results from a single model on all Relative Humidity is not effective.</a:t>
            </a:r>
          </a:p>
        </p:txBody>
      </p:sp>
    </p:spTree>
    <p:extLst>
      <p:ext uri="{BB962C8B-B14F-4D97-AF65-F5344CB8AC3E}">
        <p14:creationId xmlns:p14="http://schemas.microsoft.com/office/powerpoint/2010/main" val="3254344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B5D8-66F9-D34B-D725-585F611719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C9CA5EB-C245-9B44-43A9-3D4A0A23716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13C4CE9-D573-DC3C-4002-03BDDF5CA07D}"/>
              </a:ext>
            </a:extLst>
          </p:cNvPr>
          <p:cNvSpPr>
            <a:spLocks noGrp="1"/>
          </p:cNvSpPr>
          <p:nvPr>
            <p:ph type="body" sz="quarter" idx="11"/>
          </p:nvPr>
        </p:nvSpPr>
        <p:spPr/>
        <p:txBody>
          <a:bodyPr/>
          <a:lstStyle/>
          <a:p>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8542C466-1407-D67C-20A4-35409AF9C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70394"/>
            <a:ext cx="9220200" cy="5117211"/>
          </a:xfrm>
          <a:prstGeom prst="rect">
            <a:avLst/>
          </a:prstGeom>
        </p:spPr>
      </p:pic>
      <p:sp>
        <p:nvSpPr>
          <p:cNvPr id="7" name="Text Placeholder 3">
            <a:extLst>
              <a:ext uri="{FF2B5EF4-FFF2-40B4-BE49-F238E27FC236}">
                <a16:creationId xmlns:a16="http://schemas.microsoft.com/office/drawing/2014/main" id="{B438CED6-0726-3F84-90A6-4D2703950730}"/>
              </a:ext>
            </a:extLst>
          </p:cNvPr>
          <p:cNvSpPr txBox="1">
            <a:spLocks/>
          </p:cNvSpPr>
          <p:nvPr/>
        </p:nvSpPr>
        <p:spPr>
          <a:xfrm>
            <a:off x="83820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8" name="Text Placeholder 4">
            <a:extLst>
              <a:ext uri="{FF2B5EF4-FFF2-40B4-BE49-F238E27FC236}">
                <a16:creationId xmlns:a16="http://schemas.microsoft.com/office/drawing/2014/main" id="{9847ABAA-549C-463F-92B7-B7EBB62B8700}"/>
              </a:ext>
            </a:extLst>
          </p:cNvPr>
          <p:cNvSpPr txBox="1">
            <a:spLocks/>
          </p:cNvSpPr>
          <p:nvPr/>
        </p:nvSpPr>
        <p:spPr>
          <a:xfrm>
            <a:off x="83820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Tree>
    <p:extLst>
      <p:ext uri="{BB962C8B-B14F-4D97-AF65-F5344CB8AC3E}">
        <p14:creationId xmlns:p14="http://schemas.microsoft.com/office/powerpoint/2010/main" val="968590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684" y="76200"/>
            <a:ext cx="11653316" cy="1202481"/>
          </a:xfrm>
          <a:prstGeom prst="rect">
            <a:avLst/>
          </a:prstGeom>
        </p:spPr>
        <p:txBody>
          <a:bodyPr vert="horz" wrap="square" lIns="0" tIns="200252" rIns="0" bIns="0" rtlCol="0">
            <a:spAutoFit/>
          </a:bodyPr>
          <a:lstStyle/>
          <a:p>
            <a:pPr marL="12700" marR="5080">
              <a:lnSpc>
                <a:spcPts val="3890"/>
              </a:lnSpc>
              <a:spcBef>
                <a:spcPts val="585"/>
              </a:spcBef>
            </a:pPr>
            <a:r>
              <a:rPr dirty="0"/>
              <a:t>Our</a:t>
            </a:r>
            <a:r>
              <a:rPr spc="-35" dirty="0"/>
              <a:t> </a:t>
            </a:r>
            <a:r>
              <a:rPr dirty="0"/>
              <a:t>analysis</a:t>
            </a:r>
            <a:r>
              <a:rPr spc="-20" dirty="0"/>
              <a:t> </a:t>
            </a:r>
            <a:r>
              <a:rPr dirty="0"/>
              <a:t>focuses</a:t>
            </a:r>
            <a:r>
              <a:rPr spc="-25" dirty="0"/>
              <a:t> </a:t>
            </a:r>
            <a:r>
              <a:rPr dirty="0"/>
              <a:t>on</a:t>
            </a:r>
            <a:r>
              <a:rPr lang="en-US" spc="-25" dirty="0"/>
              <a:t> all 5</a:t>
            </a:r>
            <a:r>
              <a:rPr spc="-20" dirty="0"/>
              <a:t> </a:t>
            </a:r>
            <a:r>
              <a:rPr dirty="0"/>
              <a:t>measures</a:t>
            </a:r>
            <a:r>
              <a:rPr spc="-25" dirty="0"/>
              <a:t> </a:t>
            </a:r>
            <a:r>
              <a:rPr dirty="0"/>
              <a:t>and</a:t>
            </a:r>
            <a:r>
              <a:rPr spc="-30" dirty="0"/>
              <a:t> </a:t>
            </a:r>
            <a:r>
              <a:rPr lang="en-US" spc="-30" dirty="0"/>
              <a:t>13</a:t>
            </a:r>
            <a:r>
              <a:rPr spc="-15" dirty="0"/>
              <a:t> </a:t>
            </a:r>
            <a:r>
              <a:rPr spc="-10" dirty="0"/>
              <a:t>dimensions </a:t>
            </a:r>
            <a:r>
              <a:rPr dirty="0"/>
              <a:t>derived</a:t>
            </a:r>
            <a:r>
              <a:rPr spc="-50" dirty="0"/>
              <a:t> </a:t>
            </a:r>
            <a:r>
              <a:rPr dirty="0"/>
              <a:t>from</a:t>
            </a:r>
            <a:r>
              <a:rPr lang="en-US" spc="-15" dirty="0"/>
              <a:t> UCI AQ </a:t>
            </a:r>
            <a:r>
              <a:rPr lang="en-US" spc="-15" dirty="0" err="1"/>
              <a:t>df</a:t>
            </a:r>
            <a:r>
              <a:rPr lang="en-US" spc="-15" dirty="0"/>
              <a:t>, </a:t>
            </a:r>
            <a:r>
              <a:rPr dirty="0"/>
              <a:t>combined</a:t>
            </a:r>
            <a:r>
              <a:rPr spc="-25" dirty="0"/>
              <a:t> </a:t>
            </a:r>
            <a:r>
              <a:rPr dirty="0"/>
              <a:t>with</a:t>
            </a:r>
            <a:r>
              <a:rPr spc="-15" dirty="0"/>
              <a:t> </a:t>
            </a:r>
            <a:r>
              <a:rPr dirty="0"/>
              <a:t>3</a:t>
            </a:r>
            <a:r>
              <a:rPr spc="-25" dirty="0"/>
              <a:t> </a:t>
            </a:r>
            <a:r>
              <a:rPr dirty="0"/>
              <a:t>exogenous</a:t>
            </a:r>
            <a:r>
              <a:rPr spc="-40" dirty="0"/>
              <a:t> </a:t>
            </a:r>
            <a:r>
              <a:rPr spc="-10" dirty="0"/>
              <a:t>factors</a:t>
            </a:r>
          </a:p>
        </p:txBody>
      </p:sp>
      <p:sp>
        <p:nvSpPr>
          <p:cNvPr id="3" name="object 3"/>
          <p:cNvSpPr/>
          <p:nvPr/>
        </p:nvSpPr>
        <p:spPr>
          <a:xfrm>
            <a:off x="571880" y="259956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DCDCDC"/>
          </a:solidFill>
        </p:spPr>
        <p:txBody>
          <a:bodyPr wrap="square" lIns="0" tIns="0" rIns="0" bIns="0" rtlCol="0"/>
          <a:lstStyle/>
          <a:p>
            <a:endParaRPr/>
          </a:p>
        </p:txBody>
      </p:sp>
      <p:sp>
        <p:nvSpPr>
          <p:cNvPr id="4" name="object 4"/>
          <p:cNvSpPr txBox="1"/>
          <p:nvPr/>
        </p:nvSpPr>
        <p:spPr>
          <a:xfrm>
            <a:off x="762567" y="2816692"/>
            <a:ext cx="1000125" cy="227626"/>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2C2C2C"/>
                </a:solidFill>
                <a:latin typeface="Segoe UI"/>
                <a:cs typeface="Segoe UI"/>
              </a:rPr>
              <a:t>9</a:t>
            </a:r>
            <a:r>
              <a:rPr sz="1400" dirty="0">
                <a:solidFill>
                  <a:srgbClr val="2C2C2C"/>
                </a:solidFill>
                <a:latin typeface="Segoe UI"/>
                <a:cs typeface="Segoe UI"/>
              </a:rPr>
              <a:t>,</a:t>
            </a:r>
            <a:r>
              <a:rPr lang="en-US" sz="1400" dirty="0">
                <a:solidFill>
                  <a:srgbClr val="2C2C2C"/>
                </a:solidFill>
                <a:latin typeface="Segoe UI"/>
                <a:cs typeface="Segoe UI"/>
              </a:rPr>
              <a:t>357</a:t>
            </a:r>
            <a:r>
              <a:rPr sz="1400" spc="-55" dirty="0">
                <a:solidFill>
                  <a:srgbClr val="2C2C2C"/>
                </a:solidFill>
                <a:latin typeface="Segoe UI"/>
                <a:cs typeface="Segoe UI"/>
              </a:rPr>
              <a:t> </a:t>
            </a:r>
            <a:r>
              <a:rPr sz="1400" spc="-20" dirty="0">
                <a:solidFill>
                  <a:srgbClr val="2C2C2C"/>
                </a:solidFill>
                <a:latin typeface="Segoe UI"/>
                <a:cs typeface="Segoe UI"/>
              </a:rPr>
              <a:t>Rows</a:t>
            </a:r>
            <a:endParaRPr sz="1400" dirty="0">
              <a:latin typeface="Segoe UI"/>
              <a:cs typeface="Segoe UI"/>
            </a:endParaRPr>
          </a:p>
        </p:txBody>
      </p:sp>
      <p:sp>
        <p:nvSpPr>
          <p:cNvPr id="5" name="object 5"/>
          <p:cNvSpPr/>
          <p:nvPr/>
        </p:nvSpPr>
        <p:spPr>
          <a:xfrm>
            <a:off x="566547" y="342785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4D4D8B"/>
          </a:solidFill>
        </p:spPr>
        <p:txBody>
          <a:bodyPr wrap="square" lIns="0" tIns="0" rIns="0" bIns="0" rtlCol="0"/>
          <a:lstStyle/>
          <a:p>
            <a:endParaRPr/>
          </a:p>
        </p:txBody>
      </p:sp>
      <p:sp>
        <p:nvSpPr>
          <p:cNvPr id="6" name="object 6"/>
          <p:cNvSpPr txBox="1"/>
          <p:nvPr/>
        </p:nvSpPr>
        <p:spPr>
          <a:xfrm>
            <a:off x="781660" y="3644865"/>
            <a:ext cx="952500"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15</a:t>
            </a:r>
            <a:r>
              <a:rPr sz="1400" spc="-25" dirty="0">
                <a:solidFill>
                  <a:srgbClr val="FFFFFF"/>
                </a:solidFill>
                <a:latin typeface="Segoe UI"/>
                <a:cs typeface="Segoe UI"/>
              </a:rPr>
              <a:t> </a:t>
            </a:r>
            <a:r>
              <a:rPr sz="1400" spc="-10" dirty="0">
                <a:solidFill>
                  <a:srgbClr val="FFFFFF"/>
                </a:solidFill>
                <a:latin typeface="Segoe UI"/>
                <a:cs typeface="Segoe UI"/>
              </a:rPr>
              <a:t>Columns</a:t>
            </a:r>
            <a:endParaRPr sz="1400" dirty="0">
              <a:latin typeface="Segoe UI"/>
              <a:cs typeface="Segoe UI"/>
            </a:endParaRPr>
          </a:p>
        </p:txBody>
      </p:sp>
      <p:grpSp>
        <p:nvGrpSpPr>
          <p:cNvPr id="7" name="object 7"/>
          <p:cNvGrpSpPr/>
          <p:nvPr/>
        </p:nvGrpSpPr>
        <p:grpSpPr>
          <a:xfrm>
            <a:off x="1942391" y="1554607"/>
            <a:ext cx="1962150" cy="2225040"/>
            <a:chOff x="1942391" y="1554607"/>
            <a:chExt cx="1962150" cy="2225040"/>
          </a:xfrm>
        </p:grpSpPr>
        <p:sp>
          <p:nvSpPr>
            <p:cNvPr id="8" name="object 8"/>
            <p:cNvSpPr/>
            <p:nvPr/>
          </p:nvSpPr>
          <p:spPr>
            <a:xfrm>
              <a:off x="1948741" y="1905853"/>
              <a:ext cx="566420" cy="1867535"/>
            </a:xfrm>
            <a:custGeom>
              <a:avLst/>
              <a:gdLst/>
              <a:ahLst/>
              <a:cxnLst/>
              <a:rect l="l" t="t" r="r" b="b"/>
              <a:pathLst>
                <a:path w="566419" h="1867535">
                  <a:moveTo>
                    <a:pt x="0" y="1867281"/>
                  </a:moveTo>
                  <a:lnTo>
                    <a:pt x="566166" y="0"/>
                  </a:lnTo>
                </a:path>
              </a:pathLst>
            </a:custGeom>
            <a:ln w="12699">
              <a:solidFill>
                <a:srgbClr val="686891"/>
              </a:solidFill>
            </a:ln>
          </p:spPr>
          <p:txBody>
            <a:bodyPr wrap="square" lIns="0" tIns="0" rIns="0" bIns="0" rtlCol="0"/>
            <a:lstStyle/>
            <a:p>
              <a:endParaRPr/>
            </a:p>
          </p:txBody>
        </p:sp>
        <p:sp>
          <p:nvSpPr>
            <p:cNvPr id="9" name="object 9"/>
            <p:cNvSpPr/>
            <p:nvPr/>
          </p:nvSpPr>
          <p:spPr>
            <a:xfrm>
              <a:off x="2514980" y="1560957"/>
              <a:ext cx="1383030"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585858"/>
            </a:solidFill>
          </p:spPr>
          <p:txBody>
            <a:bodyPr wrap="square" lIns="0" tIns="0" rIns="0" bIns="0" rtlCol="0"/>
            <a:lstStyle/>
            <a:p>
              <a:endParaRPr/>
            </a:p>
          </p:txBody>
        </p:sp>
        <p:sp>
          <p:nvSpPr>
            <p:cNvPr id="10" name="object 10"/>
            <p:cNvSpPr/>
            <p:nvPr/>
          </p:nvSpPr>
          <p:spPr>
            <a:xfrm>
              <a:off x="2514980" y="1560957"/>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2532738" y="1728006"/>
            <a:ext cx="1434763" cy="332783"/>
          </a:xfrm>
          <a:prstGeom prst="rect">
            <a:avLst/>
          </a:prstGeom>
        </p:spPr>
        <p:txBody>
          <a:bodyPr vert="horz" wrap="square" lIns="0" tIns="12065" rIns="0" bIns="0" rtlCol="0">
            <a:spAutoFit/>
          </a:bodyPr>
          <a:lstStyle/>
          <a:p>
            <a:pPr marL="224154" marR="5080" indent="-212090">
              <a:lnSpc>
                <a:spcPct val="100000"/>
              </a:lnSpc>
              <a:spcBef>
                <a:spcPts val="95"/>
              </a:spcBef>
            </a:pPr>
            <a:r>
              <a:rPr lang="en-US" sz="1000" spc="-10" dirty="0">
                <a:solidFill>
                  <a:srgbClr val="FFFFFF"/>
                </a:solidFill>
                <a:latin typeface="Segoe UI"/>
                <a:cs typeface="Segoe UI"/>
              </a:rPr>
              <a:t>1</a:t>
            </a:r>
            <a:r>
              <a:rPr sz="1000" spc="-10" dirty="0">
                <a:solidFill>
                  <a:srgbClr val="FFFFFF"/>
                </a:solidFill>
                <a:latin typeface="Segoe UI"/>
                <a:cs typeface="Segoe UI"/>
              </a:rPr>
              <a:t> Meaningless Variables</a:t>
            </a:r>
            <a:endParaRPr lang="en-US" sz="1000" spc="-10" dirty="0">
              <a:solidFill>
                <a:srgbClr val="FFFFFF"/>
              </a:solidFill>
              <a:latin typeface="Segoe UI"/>
              <a:cs typeface="Segoe UI"/>
            </a:endParaRPr>
          </a:p>
          <a:p>
            <a:pPr marL="224154" marR="5080" indent="-212090">
              <a:lnSpc>
                <a:spcPct val="100000"/>
              </a:lnSpc>
              <a:spcBef>
                <a:spcPts val="95"/>
              </a:spcBef>
            </a:pPr>
            <a:r>
              <a:rPr lang="en-AU" sz="1000" dirty="0">
                <a:solidFill>
                  <a:schemeClr val="bg1"/>
                </a:solidFill>
                <a:latin typeface="Segoe UI"/>
                <a:cs typeface="Segoe UI"/>
              </a:rPr>
              <a:t>NMHC_GT </a:t>
            </a:r>
            <a:r>
              <a:rPr lang="en-AU" sz="1000" dirty="0">
                <a:solidFill>
                  <a:schemeClr val="bg1"/>
                </a:solidFill>
              </a:rPr>
              <a:t>90.23% </a:t>
            </a:r>
            <a:r>
              <a:rPr lang="en-AU" sz="1000" dirty="0" err="1">
                <a:solidFill>
                  <a:schemeClr val="bg1"/>
                </a:solidFill>
              </a:rPr>
              <a:t>NaN</a:t>
            </a:r>
            <a:endParaRPr sz="1000" dirty="0">
              <a:solidFill>
                <a:schemeClr val="bg1"/>
              </a:solidFill>
              <a:latin typeface="Segoe UI"/>
              <a:cs typeface="Segoe UI"/>
            </a:endParaRPr>
          </a:p>
        </p:txBody>
      </p:sp>
      <p:grpSp>
        <p:nvGrpSpPr>
          <p:cNvPr id="12" name="object 12"/>
          <p:cNvGrpSpPr/>
          <p:nvPr/>
        </p:nvGrpSpPr>
        <p:grpSpPr>
          <a:xfrm>
            <a:off x="1942390" y="2527680"/>
            <a:ext cx="1948814" cy="1252220"/>
            <a:chOff x="1942390" y="2527680"/>
            <a:chExt cx="1948814" cy="1252220"/>
          </a:xfrm>
        </p:grpSpPr>
        <p:sp>
          <p:nvSpPr>
            <p:cNvPr id="13" name="object 13"/>
            <p:cNvSpPr/>
            <p:nvPr/>
          </p:nvSpPr>
          <p:spPr>
            <a:xfrm>
              <a:off x="1948740" y="2878877"/>
              <a:ext cx="553085" cy="894715"/>
            </a:xfrm>
            <a:custGeom>
              <a:avLst/>
              <a:gdLst/>
              <a:ahLst/>
              <a:cxnLst/>
              <a:rect l="l" t="t" r="r" b="b"/>
              <a:pathLst>
                <a:path w="553085" h="894714">
                  <a:moveTo>
                    <a:pt x="0" y="894257"/>
                  </a:moveTo>
                  <a:lnTo>
                    <a:pt x="552970" y="0"/>
                  </a:lnTo>
                </a:path>
              </a:pathLst>
            </a:custGeom>
            <a:ln w="12700">
              <a:solidFill>
                <a:srgbClr val="686891"/>
              </a:solidFill>
            </a:ln>
          </p:spPr>
          <p:txBody>
            <a:bodyPr wrap="square" lIns="0" tIns="0" rIns="0" bIns="0" rtlCol="0"/>
            <a:lstStyle/>
            <a:p>
              <a:endParaRPr/>
            </a:p>
          </p:txBody>
        </p:sp>
        <p:sp>
          <p:nvSpPr>
            <p:cNvPr id="14" name="object 14"/>
            <p:cNvSpPr/>
            <p:nvPr/>
          </p:nvSpPr>
          <p:spPr>
            <a:xfrm>
              <a:off x="2502027" y="253403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15" name="object 15"/>
            <p:cNvSpPr/>
            <p:nvPr/>
          </p:nvSpPr>
          <p:spPr>
            <a:xfrm>
              <a:off x="2502027" y="253403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16" name="object 16"/>
          <p:cNvSpPr txBox="1"/>
          <p:nvPr/>
        </p:nvSpPr>
        <p:spPr>
          <a:xfrm>
            <a:off x="2611893" y="2644186"/>
            <a:ext cx="1235125" cy="443070"/>
          </a:xfrm>
          <a:prstGeom prst="rect">
            <a:avLst/>
          </a:prstGeom>
        </p:spPr>
        <p:txBody>
          <a:bodyPr vert="horz" wrap="square" lIns="0" tIns="12065" rIns="0" bIns="0" rtlCol="0">
            <a:spAutoFit/>
          </a:bodyPr>
          <a:lstStyle/>
          <a:p>
            <a:pPr marL="124460" marR="5080" indent="-112395">
              <a:lnSpc>
                <a:spcPct val="100000"/>
              </a:lnSpc>
              <a:spcBef>
                <a:spcPts val="95"/>
              </a:spcBef>
            </a:pPr>
            <a:r>
              <a:rPr lang="en-US" sz="1400" spc="-10" dirty="0">
                <a:solidFill>
                  <a:srgbClr val="FFFFFF"/>
                </a:solidFill>
                <a:latin typeface="Segoe UI"/>
                <a:cs typeface="Segoe UI"/>
              </a:rPr>
              <a:t>13</a:t>
            </a:r>
            <a:r>
              <a:rPr sz="1400" spc="-10" dirty="0">
                <a:solidFill>
                  <a:srgbClr val="FFFFFF"/>
                </a:solidFill>
                <a:latin typeface="Segoe UI"/>
                <a:cs typeface="Segoe UI"/>
              </a:rPr>
              <a:t> Contributing Dimensions</a:t>
            </a:r>
            <a:endParaRPr sz="1400" dirty="0">
              <a:latin typeface="Segoe UI"/>
              <a:cs typeface="Segoe UI"/>
            </a:endParaRPr>
          </a:p>
        </p:txBody>
      </p:sp>
      <p:grpSp>
        <p:nvGrpSpPr>
          <p:cNvPr id="17" name="object 17"/>
          <p:cNvGrpSpPr/>
          <p:nvPr/>
        </p:nvGrpSpPr>
        <p:grpSpPr>
          <a:xfrm>
            <a:off x="3874364" y="1371036"/>
            <a:ext cx="1945033" cy="1559743"/>
            <a:chOff x="3884128" y="1750475"/>
            <a:chExt cx="1945033" cy="1128573"/>
          </a:xfrm>
        </p:grpSpPr>
        <p:sp>
          <p:nvSpPr>
            <p:cNvPr id="18" name="object 18"/>
            <p:cNvSpPr/>
            <p:nvPr/>
          </p:nvSpPr>
          <p:spPr>
            <a:xfrm>
              <a:off x="3884128" y="1885273"/>
              <a:ext cx="553085" cy="993775"/>
            </a:xfrm>
            <a:custGeom>
              <a:avLst/>
              <a:gdLst/>
              <a:ahLst/>
              <a:cxnLst/>
              <a:rect l="l" t="t" r="r" b="b"/>
              <a:pathLst>
                <a:path w="553085" h="993775">
                  <a:moveTo>
                    <a:pt x="0" y="993609"/>
                  </a:moveTo>
                  <a:lnTo>
                    <a:pt x="552970" y="0"/>
                  </a:lnTo>
                </a:path>
              </a:pathLst>
            </a:custGeom>
            <a:ln w="12700">
              <a:solidFill>
                <a:srgbClr val="7777A6"/>
              </a:solidFill>
            </a:ln>
          </p:spPr>
          <p:txBody>
            <a:bodyPr wrap="square" lIns="0" tIns="0" rIns="0" bIns="0" rtlCol="0"/>
            <a:lstStyle/>
            <a:p>
              <a:endParaRPr/>
            </a:p>
          </p:txBody>
        </p:sp>
        <p:sp>
          <p:nvSpPr>
            <p:cNvPr id="19" name="object 19"/>
            <p:cNvSpPr/>
            <p:nvPr/>
          </p:nvSpPr>
          <p:spPr>
            <a:xfrm>
              <a:off x="4446383" y="1750475"/>
              <a:ext cx="1382396" cy="705310"/>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pPr marL="12700" marR="5080" indent="179705" algn="l">
                <a:lnSpc>
                  <a:spcPct val="110700"/>
                </a:lnSpc>
                <a:spcBef>
                  <a:spcPts val="100"/>
                </a:spcBef>
              </a:pPr>
              <a:endParaRPr lang="en-US" sz="1050" dirty="0">
                <a:solidFill>
                  <a:schemeClr val="bg1"/>
                </a:solidFill>
                <a:latin typeface="Segoe UI"/>
                <a:cs typeface="Segoe UI"/>
              </a:endParaRPr>
            </a:p>
            <a:p>
              <a:pPr marL="12700" marR="5080" indent="179705" algn="l">
                <a:lnSpc>
                  <a:spcPct val="110700"/>
                </a:lnSpc>
                <a:spcBef>
                  <a:spcPts val="100"/>
                </a:spcBef>
              </a:pPr>
              <a:r>
                <a:rPr lang="en-US" sz="1050" dirty="0">
                  <a:solidFill>
                    <a:schemeClr val="bg1"/>
                  </a:solidFill>
                  <a:latin typeface="Segoe UI"/>
                  <a:cs typeface="Segoe UI"/>
                </a:rPr>
                <a:t>Y-M-D-HH:MM:SS </a:t>
              </a:r>
              <a:r>
                <a:rPr lang="en-US" sz="1050" b="1" dirty="0">
                  <a:solidFill>
                    <a:schemeClr val="bg1"/>
                  </a:solidFill>
                </a:rPr>
                <a:t>2004-03-10 18:00:00 </a:t>
              </a:r>
              <a:r>
                <a:rPr lang="en-AU" sz="1050" b="1" dirty="0">
                  <a:solidFill>
                    <a:schemeClr val="bg1"/>
                  </a:solidFill>
                </a:rPr>
                <a:t>2005-04-04 14:00:00</a:t>
              </a:r>
              <a:endParaRPr lang="en-US" sz="1050" dirty="0">
                <a:solidFill>
                  <a:schemeClr val="bg1"/>
                </a:solidFill>
                <a:latin typeface="Segoe UI"/>
                <a:cs typeface="Segoe UI"/>
              </a:endParaRPr>
            </a:p>
            <a:p>
              <a:endParaRPr dirty="0"/>
            </a:p>
          </p:txBody>
        </p:sp>
        <p:sp>
          <p:nvSpPr>
            <p:cNvPr id="20" name="object 20"/>
            <p:cNvSpPr/>
            <p:nvPr/>
          </p:nvSpPr>
          <p:spPr>
            <a:xfrm>
              <a:off x="4446766" y="1757372"/>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22" name="object 22"/>
          <p:cNvGrpSpPr/>
          <p:nvPr/>
        </p:nvGrpSpPr>
        <p:grpSpPr>
          <a:xfrm>
            <a:off x="3877778" y="1534033"/>
            <a:ext cx="3884295" cy="1694180"/>
            <a:chOff x="3877778" y="1534033"/>
            <a:chExt cx="3884295" cy="1694180"/>
          </a:xfrm>
        </p:grpSpPr>
        <p:sp>
          <p:nvSpPr>
            <p:cNvPr id="23" name="object 23"/>
            <p:cNvSpPr/>
            <p:nvPr/>
          </p:nvSpPr>
          <p:spPr>
            <a:xfrm>
              <a:off x="5819775" y="1885618"/>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24" name="object 24"/>
            <p:cNvSpPr/>
            <p:nvPr/>
          </p:nvSpPr>
          <p:spPr>
            <a:xfrm>
              <a:off x="6372987" y="154038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5" name="object 25"/>
            <p:cNvSpPr/>
            <p:nvPr/>
          </p:nvSpPr>
          <p:spPr>
            <a:xfrm>
              <a:off x="6372987" y="1540383"/>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sp>
          <p:nvSpPr>
            <p:cNvPr id="26" name="object 26"/>
            <p:cNvSpPr/>
            <p:nvPr/>
          </p:nvSpPr>
          <p:spPr>
            <a:xfrm>
              <a:off x="3884128" y="2875187"/>
              <a:ext cx="553085" cy="3810"/>
            </a:xfrm>
            <a:custGeom>
              <a:avLst/>
              <a:gdLst/>
              <a:ahLst/>
              <a:cxnLst/>
              <a:rect l="l" t="t" r="r" b="b"/>
              <a:pathLst>
                <a:path w="553085" h="3810">
                  <a:moveTo>
                    <a:pt x="0" y="3695"/>
                  </a:moveTo>
                  <a:lnTo>
                    <a:pt x="552970" y="0"/>
                  </a:lnTo>
                </a:path>
              </a:pathLst>
            </a:custGeom>
            <a:ln w="12700">
              <a:solidFill>
                <a:srgbClr val="7777A6"/>
              </a:solidFill>
            </a:ln>
          </p:spPr>
          <p:txBody>
            <a:bodyPr wrap="square" lIns="0" tIns="0" rIns="0" bIns="0" rtlCol="0"/>
            <a:lstStyle/>
            <a:p>
              <a:endParaRPr/>
            </a:p>
          </p:txBody>
        </p:sp>
        <p:sp>
          <p:nvSpPr>
            <p:cNvPr id="27" name="object 27"/>
            <p:cNvSpPr/>
            <p:nvPr/>
          </p:nvSpPr>
          <p:spPr>
            <a:xfrm>
              <a:off x="4437507" y="253022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8" name="object 28"/>
            <p:cNvSpPr/>
            <p:nvPr/>
          </p:nvSpPr>
          <p:spPr>
            <a:xfrm>
              <a:off x="4437507" y="253022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29" name="object 29"/>
          <p:cNvSpPr txBox="1"/>
          <p:nvPr/>
        </p:nvSpPr>
        <p:spPr>
          <a:xfrm>
            <a:off x="4656215" y="2746914"/>
            <a:ext cx="944880"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3</a:t>
            </a:r>
            <a:r>
              <a:rPr sz="1400" spc="-10" dirty="0">
                <a:solidFill>
                  <a:srgbClr val="FFFFFF"/>
                </a:solidFill>
                <a:latin typeface="Segoe UI"/>
                <a:cs typeface="Segoe UI"/>
              </a:rPr>
              <a:t> Segments</a:t>
            </a:r>
            <a:endParaRPr sz="1400" dirty="0">
              <a:latin typeface="Segoe UI"/>
              <a:cs typeface="Segoe UI"/>
            </a:endParaRPr>
          </a:p>
        </p:txBody>
      </p:sp>
      <p:grpSp>
        <p:nvGrpSpPr>
          <p:cNvPr id="30" name="object 30"/>
          <p:cNvGrpSpPr/>
          <p:nvPr/>
        </p:nvGrpSpPr>
        <p:grpSpPr>
          <a:xfrm>
            <a:off x="5819775" y="2530220"/>
            <a:ext cx="1935607" cy="691515"/>
            <a:chOff x="5819775" y="2530220"/>
            <a:chExt cx="1935607" cy="691515"/>
          </a:xfrm>
        </p:grpSpPr>
        <p:sp>
          <p:nvSpPr>
            <p:cNvPr id="31" name="object 31"/>
            <p:cNvSpPr/>
            <p:nvPr/>
          </p:nvSpPr>
          <p:spPr>
            <a:xfrm>
              <a:off x="5819775" y="2875456"/>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33" name="object 33"/>
            <p:cNvSpPr/>
            <p:nvPr/>
          </p:nvSpPr>
          <p:spPr>
            <a:xfrm>
              <a:off x="6372987" y="253022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35" name="object 35"/>
          <p:cNvGrpSpPr/>
          <p:nvPr/>
        </p:nvGrpSpPr>
        <p:grpSpPr>
          <a:xfrm>
            <a:off x="3877778" y="2872532"/>
            <a:ext cx="1948814" cy="1353185"/>
            <a:chOff x="3877778" y="2872532"/>
            <a:chExt cx="1948814" cy="1353185"/>
          </a:xfrm>
        </p:grpSpPr>
        <p:sp>
          <p:nvSpPr>
            <p:cNvPr id="36" name="object 36"/>
            <p:cNvSpPr/>
            <p:nvPr/>
          </p:nvSpPr>
          <p:spPr>
            <a:xfrm>
              <a:off x="3884128" y="2878882"/>
              <a:ext cx="553085" cy="993775"/>
            </a:xfrm>
            <a:custGeom>
              <a:avLst/>
              <a:gdLst/>
              <a:ahLst/>
              <a:cxnLst/>
              <a:rect l="l" t="t" r="r" b="b"/>
              <a:pathLst>
                <a:path w="553085" h="993775">
                  <a:moveTo>
                    <a:pt x="0" y="0"/>
                  </a:moveTo>
                  <a:lnTo>
                    <a:pt x="552970" y="993609"/>
                  </a:lnTo>
                </a:path>
              </a:pathLst>
            </a:custGeom>
            <a:ln w="12700">
              <a:solidFill>
                <a:srgbClr val="7777A6"/>
              </a:solidFill>
            </a:ln>
          </p:spPr>
          <p:txBody>
            <a:bodyPr wrap="square" lIns="0" tIns="0" rIns="0" bIns="0" rtlCol="0"/>
            <a:lstStyle/>
            <a:p>
              <a:endParaRPr/>
            </a:p>
          </p:txBody>
        </p:sp>
        <p:sp>
          <p:nvSpPr>
            <p:cNvPr id="37" name="object 37"/>
            <p:cNvSpPr/>
            <p:nvPr/>
          </p:nvSpPr>
          <p:spPr>
            <a:xfrm>
              <a:off x="443750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38" name="object 38"/>
            <p:cNvSpPr/>
            <p:nvPr/>
          </p:nvSpPr>
          <p:spPr>
            <a:xfrm>
              <a:off x="443750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39" name="object 39"/>
          <p:cNvSpPr txBox="1"/>
          <p:nvPr/>
        </p:nvSpPr>
        <p:spPr>
          <a:xfrm>
            <a:off x="4477144" y="3744226"/>
            <a:ext cx="1301750" cy="227626"/>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10</a:t>
            </a:r>
            <a:r>
              <a:rPr sz="1400" spc="-10" dirty="0">
                <a:solidFill>
                  <a:srgbClr val="FFFFFF"/>
                </a:solidFill>
                <a:latin typeface="Segoe UI"/>
                <a:cs typeface="Segoe UI"/>
              </a:rPr>
              <a:t> </a:t>
            </a:r>
            <a:r>
              <a:rPr lang="en-US" sz="1400" spc="-10" dirty="0">
                <a:solidFill>
                  <a:srgbClr val="FFFFFF"/>
                </a:solidFill>
                <a:latin typeface="Segoe UI"/>
                <a:cs typeface="Segoe UI"/>
              </a:rPr>
              <a:t>Pollutants</a:t>
            </a:r>
            <a:endParaRPr sz="1400" dirty="0">
              <a:latin typeface="Segoe UI"/>
              <a:cs typeface="Segoe UI"/>
            </a:endParaRPr>
          </a:p>
        </p:txBody>
      </p:sp>
      <p:grpSp>
        <p:nvGrpSpPr>
          <p:cNvPr id="40" name="object 40"/>
          <p:cNvGrpSpPr/>
          <p:nvPr/>
        </p:nvGrpSpPr>
        <p:grpSpPr>
          <a:xfrm>
            <a:off x="5813425" y="3520566"/>
            <a:ext cx="1948180" cy="704850"/>
            <a:chOff x="5813425" y="3520566"/>
            <a:chExt cx="1948180" cy="704850"/>
          </a:xfrm>
        </p:grpSpPr>
        <p:sp>
          <p:nvSpPr>
            <p:cNvPr id="41" name="object 41"/>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42" name="object 42"/>
            <p:cNvSpPr/>
            <p:nvPr/>
          </p:nvSpPr>
          <p:spPr>
            <a:xfrm>
              <a:off x="637298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3" name="object 43"/>
            <p:cNvSpPr/>
            <p:nvPr/>
          </p:nvSpPr>
          <p:spPr>
            <a:xfrm>
              <a:off x="637298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4" name="object 44"/>
          <p:cNvSpPr txBox="1"/>
          <p:nvPr/>
        </p:nvSpPr>
        <p:spPr>
          <a:xfrm>
            <a:off x="6663260" y="3744226"/>
            <a:ext cx="1022667"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3 Categories</a:t>
            </a:r>
            <a:endParaRPr sz="1400" dirty="0">
              <a:latin typeface="Segoe UI"/>
              <a:cs typeface="Segoe UI"/>
            </a:endParaRPr>
          </a:p>
        </p:txBody>
      </p:sp>
      <p:grpSp>
        <p:nvGrpSpPr>
          <p:cNvPr id="45" name="object 45"/>
          <p:cNvGrpSpPr/>
          <p:nvPr/>
        </p:nvGrpSpPr>
        <p:grpSpPr>
          <a:xfrm>
            <a:off x="7748904" y="3520566"/>
            <a:ext cx="3885380" cy="704850"/>
            <a:chOff x="7748905" y="3520566"/>
            <a:chExt cx="1948180" cy="704850"/>
          </a:xfrm>
        </p:grpSpPr>
        <p:sp>
          <p:nvSpPr>
            <p:cNvPr id="46" name="object 46"/>
            <p:cNvSpPr/>
            <p:nvPr/>
          </p:nvSpPr>
          <p:spPr>
            <a:xfrm>
              <a:off x="7755255" y="3872914"/>
              <a:ext cx="553085" cy="0"/>
            </a:xfrm>
            <a:custGeom>
              <a:avLst/>
              <a:gdLst/>
              <a:ahLst/>
              <a:cxnLst/>
              <a:rect l="l" t="t" r="r" b="b"/>
              <a:pathLst>
                <a:path w="553084">
                  <a:moveTo>
                    <a:pt x="0" y="0"/>
                  </a:moveTo>
                  <a:lnTo>
                    <a:pt x="552970" y="0"/>
                  </a:lnTo>
                </a:path>
              </a:pathLst>
            </a:custGeom>
            <a:ln w="12700">
              <a:solidFill>
                <a:srgbClr val="7777A6"/>
              </a:solidFill>
            </a:ln>
          </p:spPr>
          <p:txBody>
            <a:bodyPr wrap="square" lIns="0" tIns="0" rIns="0" bIns="0" rtlCol="0"/>
            <a:lstStyle/>
            <a:p>
              <a:endParaRPr/>
            </a:p>
          </p:txBody>
        </p:sp>
        <p:sp>
          <p:nvSpPr>
            <p:cNvPr id="47" name="object 47"/>
            <p:cNvSpPr/>
            <p:nvPr/>
          </p:nvSpPr>
          <p:spPr>
            <a:xfrm>
              <a:off x="830846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8" name="object 48"/>
            <p:cNvSpPr/>
            <p:nvPr/>
          </p:nvSpPr>
          <p:spPr>
            <a:xfrm>
              <a:off x="830846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9" name="object 49"/>
          <p:cNvSpPr txBox="1"/>
          <p:nvPr/>
        </p:nvSpPr>
        <p:spPr>
          <a:xfrm>
            <a:off x="8972895" y="3586430"/>
            <a:ext cx="2449300" cy="443070"/>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FFFFFF"/>
                </a:solidFill>
                <a:latin typeface="Segoe UI"/>
                <a:cs typeface="Segoe UI"/>
              </a:rPr>
              <a:t>Non-Methane Hydrocarbons, Benzene, CO, NOx, O3</a:t>
            </a:r>
            <a:endParaRPr sz="1400" dirty="0">
              <a:latin typeface="Segoe UI"/>
              <a:cs typeface="Segoe UI"/>
            </a:endParaRPr>
          </a:p>
        </p:txBody>
      </p:sp>
      <p:grpSp>
        <p:nvGrpSpPr>
          <p:cNvPr id="60" name="object 60"/>
          <p:cNvGrpSpPr/>
          <p:nvPr/>
        </p:nvGrpSpPr>
        <p:grpSpPr>
          <a:xfrm>
            <a:off x="1942391" y="3766784"/>
            <a:ext cx="1948814" cy="2048510"/>
            <a:chOff x="1942391" y="3766784"/>
            <a:chExt cx="1948814" cy="2048510"/>
          </a:xfrm>
        </p:grpSpPr>
        <p:sp>
          <p:nvSpPr>
            <p:cNvPr id="61" name="object 61"/>
            <p:cNvSpPr/>
            <p:nvPr/>
          </p:nvSpPr>
          <p:spPr>
            <a:xfrm>
              <a:off x="1948741" y="3773134"/>
              <a:ext cx="553085" cy="1689735"/>
            </a:xfrm>
            <a:custGeom>
              <a:avLst/>
              <a:gdLst/>
              <a:ahLst/>
              <a:cxnLst/>
              <a:rect l="l" t="t" r="r" b="b"/>
              <a:pathLst>
                <a:path w="553085" h="1689735">
                  <a:moveTo>
                    <a:pt x="0" y="0"/>
                  </a:moveTo>
                  <a:lnTo>
                    <a:pt x="552970" y="1689138"/>
                  </a:lnTo>
                </a:path>
              </a:pathLst>
            </a:custGeom>
            <a:ln w="12699">
              <a:solidFill>
                <a:srgbClr val="686891"/>
              </a:solidFill>
            </a:ln>
          </p:spPr>
          <p:txBody>
            <a:bodyPr wrap="square" lIns="0" tIns="0" rIns="0" bIns="0" rtlCol="0"/>
            <a:lstStyle/>
            <a:p>
              <a:endParaRPr/>
            </a:p>
          </p:txBody>
        </p:sp>
        <p:sp>
          <p:nvSpPr>
            <p:cNvPr id="62" name="object 62"/>
            <p:cNvSpPr/>
            <p:nvPr/>
          </p:nvSpPr>
          <p:spPr>
            <a:xfrm>
              <a:off x="2502026" y="511721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p:spPr>
          <p:txBody>
            <a:bodyPr wrap="square" lIns="0" tIns="0" rIns="0" bIns="0" rtlCol="0"/>
            <a:lstStyle/>
            <a:p>
              <a:endParaRPr/>
            </a:p>
          </p:txBody>
        </p:sp>
        <p:sp>
          <p:nvSpPr>
            <p:cNvPr id="63" name="object 63"/>
            <p:cNvSpPr/>
            <p:nvPr/>
          </p:nvSpPr>
          <p:spPr>
            <a:xfrm>
              <a:off x="2502026" y="511721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64" name="object 64"/>
          <p:cNvSpPr txBox="1"/>
          <p:nvPr/>
        </p:nvSpPr>
        <p:spPr>
          <a:xfrm>
            <a:off x="2734575" y="5334008"/>
            <a:ext cx="917575"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5</a:t>
            </a:r>
            <a:r>
              <a:rPr sz="1400" spc="-10" dirty="0">
                <a:solidFill>
                  <a:srgbClr val="FFFFFF"/>
                </a:solidFill>
                <a:latin typeface="Segoe UI"/>
                <a:cs typeface="Segoe UI"/>
              </a:rPr>
              <a:t> Measures</a:t>
            </a:r>
            <a:endParaRPr sz="1400">
              <a:latin typeface="Segoe UI"/>
              <a:cs typeface="Segoe UI"/>
            </a:endParaRPr>
          </a:p>
        </p:txBody>
      </p:sp>
      <p:grpSp>
        <p:nvGrpSpPr>
          <p:cNvPr id="65" name="object 65"/>
          <p:cNvGrpSpPr/>
          <p:nvPr/>
        </p:nvGrpSpPr>
        <p:grpSpPr>
          <a:xfrm>
            <a:off x="3877778" y="4316095"/>
            <a:ext cx="1948814" cy="1153160"/>
            <a:chOff x="3877778" y="4316095"/>
            <a:chExt cx="1948814" cy="1153160"/>
          </a:xfrm>
        </p:grpSpPr>
        <p:sp>
          <p:nvSpPr>
            <p:cNvPr id="66" name="object 66"/>
            <p:cNvSpPr/>
            <p:nvPr/>
          </p:nvSpPr>
          <p:spPr>
            <a:xfrm>
              <a:off x="3884128" y="4667385"/>
              <a:ext cx="553085" cy="795020"/>
            </a:xfrm>
            <a:custGeom>
              <a:avLst/>
              <a:gdLst/>
              <a:ahLst/>
              <a:cxnLst/>
              <a:rect l="l" t="t" r="r" b="b"/>
              <a:pathLst>
                <a:path w="553085" h="795020">
                  <a:moveTo>
                    <a:pt x="0" y="794893"/>
                  </a:moveTo>
                  <a:lnTo>
                    <a:pt x="552970" y="0"/>
                  </a:lnTo>
                </a:path>
              </a:pathLst>
            </a:custGeom>
            <a:ln w="12700">
              <a:solidFill>
                <a:srgbClr val="FFC000"/>
              </a:solidFill>
            </a:ln>
          </p:spPr>
          <p:txBody>
            <a:bodyPr wrap="square" lIns="0" tIns="0" rIns="0" bIns="0" rtlCol="0"/>
            <a:lstStyle/>
            <a:p>
              <a:endParaRPr/>
            </a:p>
          </p:txBody>
        </p:sp>
        <p:sp>
          <p:nvSpPr>
            <p:cNvPr id="67" name="object 67"/>
            <p:cNvSpPr/>
            <p:nvPr/>
          </p:nvSpPr>
          <p:spPr>
            <a:xfrm>
              <a:off x="4437507" y="4322445"/>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3"/>
                  </a:lnTo>
                  <a:lnTo>
                    <a:pt x="1313154" y="691133"/>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68" name="object 68"/>
            <p:cNvSpPr/>
            <p:nvPr/>
          </p:nvSpPr>
          <p:spPr>
            <a:xfrm>
              <a:off x="4437507" y="4322445"/>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3"/>
                  </a:lnTo>
                  <a:lnTo>
                    <a:pt x="69113" y="691133"/>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69" name="object 69"/>
          <p:cNvSpPr txBox="1"/>
          <p:nvPr/>
        </p:nvSpPr>
        <p:spPr>
          <a:xfrm>
            <a:off x="4340500" y="4251871"/>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PT08.S1(CO</a:t>
            </a:r>
            <a:endParaRPr sz="1400" dirty="0">
              <a:latin typeface="Segoe UI"/>
              <a:cs typeface="Segoe UI"/>
            </a:endParaRPr>
          </a:p>
        </p:txBody>
      </p:sp>
      <p:grpSp>
        <p:nvGrpSpPr>
          <p:cNvPr id="70" name="object 70"/>
          <p:cNvGrpSpPr/>
          <p:nvPr/>
        </p:nvGrpSpPr>
        <p:grpSpPr>
          <a:xfrm>
            <a:off x="3877945" y="5110860"/>
            <a:ext cx="1948180" cy="704215"/>
            <a:chOff x="3877945" y="5110860"/>
            <a:chExt cx="1948180" cy="704215"/>
          </a:xfrm>
        </p:grpSpPr>
        <p:sp>
          <p:nvSpPr>
            <p:cNvPr id="71" name="object 71"/>
            <p:cNvSpPr/>
            <p:nvPr/>
          </p:nvSpPr>
          <p:spPr>
            <a:xfrm>
              <a:off x="3884295" y="5462446"/>
              <a:ext cx="553085" cy="0"/>
            </a:xfrm>
            <a:custGeom>
              <a:avLst/>
              <a:gdLst/>
              <a:ahLst/>
              <a:cxnLst/>
              <a:rect l="l" t="t" r="r" b="b"/>
              <a:pathLst>
                <a:path w="553085">
                  <a:moveTo>
                    <a:pt x="0" y="0"/>
                  </a:moveTo>
                  <a:lnTo>
                    <a:pt x="552970" y="0"/>
                  </a:lnTo>
                </a:path>
              </a:pathLst>
            </a:custGeom>
            <a:ln w="12700">
              <a:solidFill>
                <a:srgbClr val="FFC000"/>
              </a:solidFill>
            </a:ln>
          </p:spPr>
          <p:txBody>
            <a:bodyPr wrap="square" lIns="0" tIns="0" rIns="0" bIns="0" rtlCol="0"/>
            <a:lstStyle/>
            <a:p>
              <a:endParaRPr/>
            </a:p>
          </p:txBody>
        </p:sp>
        <p:sp>
          <p:nvSpPr>
            <p:cNvPr id="72" name="object 72"/>
            <p:cNvSpPr/>
            <p:nvPr/>
          </p:nvSpPr>
          <p:spPr>
            <a:xfrm>
              <a:off x="4437507" y="511721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3" name="object 73"/>
            <p:cNvSpPr/>
            <p:nvPr/>
          </p:nvSpPr>
          <p:spPr>
            <a:xfrm>
              <a:off x="4437507" y="511721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4" name="object 74"/>
          <p:cNvSpPr txBox="1"/>
          <p:nvPr/>
        </p:nvSpPr>
        <p:spPr>
          <a:xfrm>
            <a:off x="4564020" y="5204502"/>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T08.S3(NOx</a:t>
            </a:r>
            <a:endParaRPr sz="1400" dirty="0">
              <a:latin typeface="Segoe UI"/>
              <a:cs typeface="Segoe UI"/>
            </a:endParaRPr>
          </a:p>
        </p:txBody>
      </p:sp>
      <p:grpSp>
        <p:nvGrpSpPr>
          <p:cNvPr id="75" name="object 75"/>
          <p:cNvGrpSpPr/>
          <p:nvPr/>
        </p:nvGrpSpPr>
        <p:grpSpPr>
          <a:xfrm>
            <a:off x="3877778" y="5455930"/>
            <a:ext cx="1948814" cy="1153795"/>
            <a:chOff x="3877778" y="5455930"/>
            <a:chExt cx="1948814" cy="1153795"/>
          </a:xfrm>
        </p:grpSpPr>
        <p:sp>
          <p:nvSpPr>
            <p:cNvPr id="76" name="object 76"/>
            <p:cNvSpPr/>
            <p:nvPr/>
          </p:nvSpPr>
          <p:spPr>
            <a:xfrm>
              <a:off x="3884128" y="5462280"/>
              <a:ext cx="553085" cy="795020"/>
            </a:xfrm>
            <a:custGeom>
              <a:avLst/>
              <a:gdLst/>
              <a:ahLst/>
              <a:cxnLst/>
              <a:rect l="l" t="t" r="r" b="b"/>
              <a:pathLst>
                <a:path w="553085" h="795020">
                  <a:moveTo>
                    <a:pt x="0" y="0"/>
                  </a:moveTo>
                  <a:lnTo>
                    <a:pt x="552970" y="794893"/>
                  </a:lnTo>
                </a:path>
              </a:pathLst>
            </a:custGeom>
            <a:ln w="12700">
              <a:solidFill>
                <a:srgbClr val="FFC000"/>
              </a:solidFill>
            </a:ln>
          </p:spPr>
          <p:txBody>
            <a:bodyPr wrap="square" lIns="0" tIns="0" rIns="0" bIns="0" rtlCol="0"/>
            <a:lstStyle/>
            <a:p>
              <a:endParaRPr/>
            </a:p>
          </p:txBody>
        </p:sp>
        <p:sp>
          <p:nvSpPr>
            <p:cNvPr id="77" name="object 77"/>
            <p:cNvSpPr/>
            <p:nvPr/>
          </p:nvSpPr>
          <p:spPr>
            <a:xfrm>
              <a:off x="4437507" y="5911976"/>
              <a:ext cx="1382395" cy="691515"/>
            </a:xfrm>
            <a:custGeom>
              <a:avLst/>
              <a:gdLst/>
              <a:ahLst/>
              <a:cxnLst/>
              <a:rect l="l" t="t" r="r" b="b"/>
              <a:pathLst>
                <a:path w="1382395" h="691515">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8" name="object 78"/>
            <p:cNvSpPr/>
            <p:nvPr/>
          </p:nvSpPr>
          <p:spPr>
            <a:xfrm>
              <a:off x="4437507" y="5911976"/>
              <a:ext cx="1382395" cy="691515"/>
            </a:xfrm>
            <a:custGeom>
              <a:avLst/>
              <a:gdLst/>
              <a:ahLst/>
              <a:cxnLst/>
              <a:rect l="l" t="t" r="r" b="b"/>
              <a:pathLst>
                <a:path w="1382395" h="691515">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9" name="object 79"/>
          <p:cNvSpPr txBox="1"/>
          <p:nvPr/>
        </p:nvSpPr>
        <p:spPr>
          <a:xfrm>
            <a:off x="4312158" y="5797296"/>
            <a:ext cx="1623060" cy="577722"/>
          </a:xfrm>
          <a:prstGeom prst="rect">
            <a:avLst/>
          </a:prstGeom>
          <a:ln w="28575">
            <a:noFill/>
          </a:ln>
        </p:spPr>
        <p:txBody>
          <a:bodyPr vert="horz" wrap="square" lIns="0" tIns="635" rIns="0" bIns="0" rtlCol="0">
            <a:spAutoFit/>
          </a:bodyPr>
          <a:lstStyle/>
          <a:p>
            <a:pPr>
              <a:lnSpc>
                <a:spcPct val="100000"/>
              </a:lnSpc>
              <a:spcBef>
                <a:spcPts val="5"/>
              </a:spcBef>
            </a:pPr>
            <a:endParaRPr sz="2350" dirty="0">
              <a:latin typeface="Times New Roman"/>
              <a:cs typeface="Times New Roman"/>
            </a:endParaRPr>
          </a:p>
          <a:p>
            <a:pPr marL="8890" algn="ctr">
              <a:lnSpc>
                <a:spcPct val="100000"/>
              </a:lnSpc>
            </a:pPr>
            <a:r>
              <a:rPr lang="en-AU" sz="1400" spc="-25" dirty="0">
                <a:solidFill>
                  <a:srgbClr val="FFFFFF"/>
                </a:solidFill>
                <a:latin typeface="Segoe UI"/>
                <a:cs typeface="Segoe UI"/>
              </a:rPr>
              <a:t>PT08.S5(O3)</a:t>
            </a:r>
            <a:endParaRPr sz="1400" dirty="0">
              <a:latin typeface="Segoe UI"/>
              <a:cs typeface="Segoe UI"/>
            </a:endParaRPr>
          </a:p>
        </p:txBody>
      </p:sp>
      <p:grpSp>
        <p:nvGrpSpPr>
          <p:cNvPr id="80" name="object 80"/>
          <p:cNvGrpSpPr/>
          <p:nvPr/>
        </p:nvGrpSpPr>
        <p:grpSpPr>
          <a:xfrm>
            <a:off x="573151" y="1371600"/>
            <a:ext cx="1397000" cy="1064539"/>
            <a:chOff x="573151" y="1548511"/>
            <a:chExt cx="1397000" cy="704850"/>
          </a:xfrm>
        </p:grpSpPr>
        <p:sp>
          <p:nvSpPr>
            <p:cNvPr id="81" name="object 81"/>
            <p:cNvSpPr/>
            <p:nvPr/>
          </p:nvSpPr>
          <p:spPr>
            <a:xfrm>
              <a:off x="579501" y="1554861"/>
              <a:ext cx="1384300" cy="692150"/>
            </a:xfrm>
            <a:custGeom>
              <a:avLst/>
              <a:gdLst/>
              <a:ahLst/>
              <a:cxnLst/>
              <a:rect l="l" t="t" r="r" b="b"/>
              <a:pathLst>
                <a:path w="1384300" h="692150">
                  <a:moveTo>
                    <a:pt x="1314602"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4602" y="691895"/>
                  </a:lnTo>
                  <a:lnTo>
                    <a:pt x="1341534" y="686459"/>
                  </a:lnTo>
                  <a:lnTo>
                    <a:pt x="1363527" y="671631"/>
                  </a:lnTo>
                  <a:lnTo>
                    <a:pt x="1378355" y="649638"/>
                  </a:lnTo>
                  <a:lnTo>
                    <a:pt x="1383792" y="622706"/>
                  </a:lnTo>
                  <a:lnTo>
                    <a:pt x="1383792" y="69189"/>
                  </a:lnTo>
                  <a:lnTo>
                    <a:pt x="1378355" y="42257"/>
                  </a:lnTo>
                  <a:lnTo>
                    <a:pt x="1363527" y="20264"/>
                  </a:lnTo>
                  <a:lnTo>
                    <a:pt x="1341534" y="5436"/>
                  </a:lnTo>
                  <a:lnTo>
                    <a:pt x="1314602" y="0"/>
                  </a:lnTo>
                  <a:close/>
                </a:path>
              </a:pathLst>
            </a:custGeom>
            <a:solidFill>
              <a:srgbClr val="252546"/>
            </a:solidFill>
          </p:spPr>
          <p:txBody>
            <a:bodyPr wrap="square" lIns="0" tIns="0" rIns="0" bIns="0" rtlCol="0"/>
            <a:lstStyle/>
            <a:p>
              <a:endParaRPr/>
            </a:p>
          </p:txBody>
        </p:sp>
        <p:sp>
          <p:nvSpPr>
            <p:cNvPr id="82" name="object 82"/>
            <p:cNvSpPr/>
            <p:nvPr/>
          </p:nvSpPr>
          <p:spPr>
            <a:xfrm>
              <a:off x="579501" y="1554861"/>
              <a:ext cx="1384300" cy="692150"/>
            </a:xfrm>
            <a:custGeom>
              <a:avLst/>
              <a:gdLst/>
              <a:ahLst/>
              <a:cxnLst/>
              <a:rect l="l" t="t" r="r" b="b"/>
              <a:pathLst>
                <a:path w="1384300" h="692150">
                  <a:moveTo>
                    <a:pt x="0" y="69189"/>
                  </a:moveTo>
                  <a:lnTo>
                    <a:pt x="5436" y="42257"/>
                  </a:lnTo>
                  <a:lnTo>
                    <a:pt x="20264" y="20264"/>
                  </a:lnTo>
                  <a:lnTo>
                    <a:pt x="42257" y="5436"/>
                  </a:lnTo>
                  <a:lnTo>
                    <a:pt x="69189" y="0"/>
                  </a:lnTo>
                  <a:lnTo>
                    <a:pt x="1314602" y="0"/>
                  </a:lnTo>
                  <a:lnTo>
                    <a:pt x="1341534" y="5436"/>
                  </a:lnTo>
                  <a:lnTo>
                    <a:pt x="1363527" y="20264"/>
                  </a:lnTo>
                  <a:lnTo>
                    <a:pt x="1378355" y="42257"/>
                  </a:lnTo>
                  <a:lnTo>
                    <a:pt x="1383792" y="69189"/>
                  </a:lnTo>
                  <a:lnTo>
                    <a:pt x="1383792" y="622706"/>
                  </a:lnTo>
                  <a:lnTo>
                    <a:pt x="1378355" y="649638"/>
                  </a:lnTo>
                  <a:lnTo>
                    <a:pt x="1363527" y="671631"/>
                  </a:lnTo>
                  <a:lnTo>
                    <a:pt x="1341534" y="686459"/>
                  </a:lnTo>
                  <a:lnTo>
                    <a:pt x="1314602" y="691895"/>
                  </a:lnTo>
                  <a:lnTo>
                    <a:pt x="69189" y="691895"/>
                  </a:lnTo>
                  <a:lnTo>
                    <a:pt x="42257" y="686459"/>
                  </a:lnTo>
                  <a:lnTo>
                    <a:pt x="20264" y="671631"/>
                  </a:lnTo>
                  <a:lnTo>
                    <a:pt x="5436" y="649638"/>
                  </a:lnTo>
                  <a:lnTo>
                    <a:pt x="0" y="622706"/>
                  </a:lnTo>
                  <a:lnTo>
                    <a:pt x="0" y="69189"/>
                  </a:lnTo>
                  <a:close/>
                </a:path>
              </a:pathLst>
            </a:custGeom>
            <a:ln w="12699">
              <a:solidFill>
                <a:srgbClr val="FFFFFF"/>
              </a:solidFill>
            </a:ln>
          </p:spPr>
          <p:txBody>
            <a:bodyPr wrap="square" lIns="0" tIns="0" rIns="0" bIns="0" rtlCol="0"/>
            <a:lstStyle/>
            <a:p>
              <a:endParaRPr/>
            </a:p>
          </p:txBody>
        </p:sp>
        <p:sp>
          <p:nvSpPr>
            <p:cNvPr id="83" name="object 83"/>
            <p:cNvSpPr/>
            <p:nvPr/>
          </p:nvSpPr>
          <p:spPr>
            <a:xfrm>
              <a:off x="599694" y="1575054"/>
              <a:ext cx="1343660" cy="651510"/>
            </a:xfrm>
            <a:custGeom>
              <a:avLst/>
              <a:gdLst/>
              <a:ahLst/>
              <a:cxnLst/>
              <a:rect l="l" t="t" r="r" b="b"/>
              <a:pathLst>
                <a:path w="1343660" h="651510">
                  <a:moveTo>
                    <a:pt x="1343406" y="0"/>
                  </a:moveTo>
                  <a:lnTo>
                    <a:pt x="0" y="0"/>
                  </a:lnTo>
                  <a:lnTo>
                    <a:pt x="0" y="651510"/>
                  </a:lnTo>
                  <a:lnTo>
                    <a:pt x="1343406" y="651510"/>
                  </a:lnTo>
                  <a:lnTo>
                    <a:pt x="1343406" y="0"/>
                  </a:lnTo>
                  <a:close/>
                </a:path>
              </a:pathLst>
            </a:custGeom>
            <a:solidFill>
              <a:srgbClr val="4D4D8B"/>
            </a:solidFill>
          </p:spPr>
          <p:txBody>
            <a:bodyPr wrap="square" lIns="0" tIns="0" rIns="0" bIns="0" rtlCol="0"/>
            <a:lstStyle/>
            <a:p>
              <a:endParaRPr/>
            </a:p>
          </p:txBody>
        </p:sp>
      </p:grpSp>
      <p:sp>
        <p:nvSpPr>
          <p:cNvPr id="84" name="object 84"/>
          <p:cNvSpPr txBox="1"/>
          <p:nvPr/>
        </p:nvSpPr>
        <p:spPr>
          <a:xfrm>
            <a:off x="583398" y="1356155"/>
            <a:ext cx="1375918" cy="1006045"/>
          </a:xfrm>
          <a:prstGeom prst="rect">
            <a:avLst/>
          </a:prstGeom>
        </p:spPr>
        <p:txBody>
          <a:bodyPr vert="horz" wrap="square" lIns="0" tIns="56515" rIns="0" bIns="0" rtlCol="0">
            <a:spAutoFit/>
          </a:bodyPr>
          <a:lstStyle/>
          <a:p>
            <a:pPr marL="134620" marR="125730" indent="-1270" algn="ctr">
              <a:lnSpc>
                <a:spcPts val="1400"/>
              </a:lnSpc>
              <a:spcBef>
                <a:spcPts val="445"/>
              </a:spcBef>
            </a:pPr>
            <a:r>
              <a:rPr lang="en-US" sz="1300" dirty="0">
                <a:solidFill>
                  <a:srgbClr val="FFFFFF"/>
                </a:solidFill>
                <a:latin typeface="Segoe UI"/>
                <a:cs typeface="Segoe UI"/>
              </a:rPr>
              <a:t>Averaged concentrations&amp; sensor responses</a:t>
            </a:r>
          </a:p>
          <a:p>
            <a:pPr marL="134620" marR="125730" indent="-1270" algn="ctr">
              <a:lnSpc>
                <a:spcPts val="1400"/>
              </a:lnSpc>
              <a:spcBef>
                <a:spcPts val="445"/>
              </a:spcBef>
            </a:pPr>
            <a:r>
              <a:rPr sz="1300" dirty="0">
                <a:solidFill>
                  <a:srgbClr val="FFFFFF"/>
                </a:solidFill>
                <a:latin typeface="Segoe UI"/>
                <a:cs typeface="Segoe UI"/>
              </a:rPr>
              <a:t>(</a:t>
            </a:r>
            <a:r>
              <a:rPr lang="en-US" sz="1300" dirty="0">
                <a:solidFill>
                  <a:srgbClr val="FFFFFF"/>
                </a:solidFill>
                <a:latin typeface="Segoe UI"/>
                <a:cs typeface="Segoe UI"/>
              </a:rPr>
              <a:t>hourly</a:t>
            </a:r>
            <a:r>
              <a:rPr sz="1300" spc="-50" dirty="0">
                <a:solidFill>
                  <a:srgbClr val="FFFFFF"/>
                </a:solidFill>
                <a:latin typeface="Segoe UI"/>
                <a:cs typeface="Segoe UI"/>
              </a:rPr>
              <a:t> </a:t>
            </a:r>
            <a:r>
              <a:rPr sz="1300" spc="-10" dirty="0">
                <a:solidFill>
                  <a:srgbClr val="FFFFFF"/>
                </a:solidFill>
                <a:latin typeface="Segoe UI"/>
                <a:cs typeface="Segoe UI"/>
              </a:rPr>
              <a:t>entr</a:t>
            </a:r>
            <a:r>
              <a:rPr lang="en-US" sz="1300" spc="-10" dirty="0">
                <a:solidFill>
                  <a:srgbClr val="FFFFFF"/>
                </a:solidFill>
                <a:latin typeface="Segoe UI"/>
                <a:cs typeface="Segoe UI"/>
              </a:rPr>
              <a:t>ies)</a:t>
            </a:r>
            <a:endParaRPr sz="1300" dirty="0">
              <a:latin typeface="Segoe UI"/>
              <a:cs typeface="Segoe UI"/>
            </a:endParaRPr>
          </a:p>
        </p:txBody>
      </p:sp>
      <p:grpSp>
        <p:nvGrpSpPr>
          <p:cNvPr id="85" name="object 85"/>
          <p:cNvGrpSpPr/>
          <p:nvPr/>
        </p:nvGrpSpPr>
        <p:grpSpPr>
          <a:xfrm>
            <a:off x="1144683" y="1544141"/>
            <a:ext cx="9728846" cy="1059555"/>
            <a:chOff x="1233302" y="1535049"/>
            <a:chExt cx="9614072" cy="1059555"/>
          </a:xfrm>
        </p:grpSpPr>
        <p:sp>
          <p:nvSpPr>
            <p:cNvPr id="86" name="object 86"/>
            <p:cNvSpPr/>
            <p:nvPr/>
          </p:nvSpPr>
          <p:spPr>
            <a:xfrm flipH="1">
              <a:off x="1271395" y="2439922"/>
              <a:ext cx="45719" cy="154682"/>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87" name="object 87"/>
            <p:cNvSpPr/>
            <p:nvPr/>
          </p:nvSpPr>
          <p:spPr>
            <a:xfrm>
              <a:off x="1233302" y="2226943"/>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585858"/>
            </a:solidFill>
          </p:spPr>
          <p:txBody>
            <a:bodyPr wrap="square" lIns="0" tIns="0" rIns="0" bIns="0" rtlCol="0"/>
            <a:lstStyle/>
            <a:p>
              <a:endParaRPr/>
            </a:p>
          </p:txBody>
        </p:sp>
        <p:sp>
          <p:nvSpPr>
            <p:cNvPr id="89" name="object 89"/>
            <p:cNvSpPr/>
            <p:nvPr/>
          </p:nvSpPr>
          <p:spPr>
            <a:xfrm>
              <a:off x="7757159" y="1879854"/>
              <a:ext cx="474345" cy="0"/>
            </a:xfrm>
            <a:custGeom>
              <a:avLst/>
              <a:gdLst/>
              <a:ahLst/>
              <a:cxnLst/>
              <a:rect l="l" t="t" r="r" b="b"/>
              <a:pathLst>
                <a:path w="474345">
                  <a:moveTo>
                    <a:pt x="0" y="0"/>
                  </a:moveTo>
                  <a:lnTo>
                    <a:pt x="474179" y="0"/>
                  </a:lnTo>
                </a:path>
              </a:pathLst>
            </a:custGeom>
            <a:ln w="12700">
              <a:solidFill>
                <a:srgbClr val="C3C3DD"/>
              </a:solidFill>
              <a:prstDash val="lgDash"/>
            </a:ln>
          </p:spPr>
          <p:txBody>
            <a:bodyPr wrap="square" lIns="0" tIns="0" rIns="0" bIns="0" rtlCol="0"/>
            <a:lstStyle/>
            <a:p>
              <a:endParaRPr/>
            </a:p>
          </p:txBody>
        </p:sp>
        <p:sp>
          <p:nvSpPr>
            <p:cNvPr id="90" name="object 90"/>
            <p:cNvSpPr/>
            <p:nvPr/>
          </p:nvSpPr>
          <p:spPr>
            <a:xfrm>
              <a:off x="8218642" y="1841751"/>
              <a:ext cx="76200" cy="76200"/>
            </a:xfrm>
            <a:custGeom>
              <a:avLst/>
              <a:gdLst/>
              <a:ahLst/>
              <a:cxnLst/>
              <a:rect l="l" t="t" r="r" b="b"/>
              <a:pathLst>
                <a:path w="76200" h="76200">
                  <a:moveTo>
                    <a:pt x="0" y="0"/>
                  </a:moveTo>
                  <a:lnTo>
                    <a:pt x="0" y="76200"/>
                  </a:lnTo>
                  <a:lnTo>
                    <a:pt x="76200" y="38100"/>
                  </a:lnTo>
                  <a:lnTo>
                    <a:pt x="0" y="0"/>
                  </a:lnTo>
                  <a:close/>
                </a:path>
              </a:pathLst>
            </a:custGeom>
            <a:solidFill>
              <a:srgbClr val="C3C3DD"/>
            </a:solidFill>
          </p:spPr>
          <p:txBody>
            <a:bodyPr wrap="square" lIns="0" tIns="0" rIns="0" bIns="0" rtlCol="0"/>
            <a:lstStyle/>
            <a:p>
              <a:endParaRPr/>
            </a:p>
          </p:txBody>
        </p:sp>
        <p:sp>
          <p:nvSpPr>
            <p:cNvPr id="91" name="object 91"/>
            <p:cNvSpPr/>
            <p:nvPr/>
          </p:nvSpPr>
          <p:spPr>
            <a:xfrm>
              <a:off x="8294750" y="1535049"/>
              <a:ext cx="2552624"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C3C3DD"/>
            </a:solidFill>
            <a:ln>
              <a:noFill/>
            </a:ln>
          </p:spPr>
          <p:txBody>
            <a:bodyPr wrap="square" lIns="0" tIns="0" rIns="0" bIns="0" rtlCol="0"/>
            <a:lstStyle/>
            <a:p>
              <a:endParaRPr dirty="0"/>
            </a:p>
          </p:txBody>
        </p:sp>
        <p:sp>
          <p:nvSpPr>
            <p:cNvPr id="92" name="object 92"/>
            <p:cNvSpPr/>
            <p:nvPr/>
          </p:nvSpPr>
          <p:spPr>
            <a:xfrm>
              <a:off x="8294750" y="1535049"/>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noFill/>
            </a:ln>
          </p:spPr>
          <p:txBody>
            <a:bodyPr wrap="square" lIns="0" tIns="0" rIns="0" bIns="0" rtlCol="0"/>
            <a:lstStyle/>
            <a:p>
              <a:endParaRPr/>
            </a:p>
          </p:txBody>
        </p:sp>
      </p:grpSp>
      <p:sp>
        <p:nvSpPr>
          <p:cNvPr id="94" name="object 94"/>
          <p:cNvSpPr txBox="1"/>
          <p:nvPr/>
        </p:nvSpPr>
        <p:spPr>
          <a:xfrm>
            <a:off x="6390928" y="1758404"/>
            <a:ext cx="5039072" cy="227626"/>
          </a:xfrm>
          <a:prstGeom prst="rect">
            <a:avLst/>
          </a:prstGeom>
        </p:spPr>
        <p:txBody>
          <a:bodyPr vert="horz" wrap="square" lIns="0" tIns="12065" rIns="0" bIns="0" rtlCol="0">
            <a:spAutoFit/>
          </a:bodyPr>
          <a:lstStyle/>
          <a:p>
            <a:pPr marL="12700">
              <a:lnSpc>
                <a:spcPct val="100000"/>
              </a:lnSpc>
              <a:spcBef>
                <a:spcPts val="95"/>
              </a:spcBef>
              <a:tabLst>
                <a:tab pos="1951355" algn="l"/>
              </a:tabLst>
            </a:pPr>
            <a:r>
              <a:rPr sz="1400" spc="-20" dirty="0">
                <a:solidFill>
                  <a:srgbClr val="FFFFFF"/>
                </a:solidFill>
                <a:latin typeface="Segoe UI"/>
                <a:cs typeface="Segoe UI"/>
              </a:rPr>
              <a:t>Year</a:t>
            </a:r>
            <a:r>
              <a:rPr sz="1400" spc="-75" dirty="0">
                <a:solidFill>
                  <a:srgbClr val="FFFFFF"/>
                </a:solidFill>
                <a:latin typeface="Segoe UI"/>
                <a:cs typeface="Segoe UI"/>
              </a:rPr>
              <a:t> </a:t>
            </a:r>
            <a:r>
              <a:rPr lang="en-US" sz="1400" spc="-20" dirty="0">
                <a:solidFill>
                  <a:srgbClr val="FFFFFF"/>
                </a:solidFill>
                <a:latin typeface="Segoe UI"/>
                <a:cs typeface="Segoe UI"/>
              </a:rPr>
              <a:t>Month Hour</a:t>
            </a:r>
            <a:r>
              <a:rPr sz="1400" dirty="0">
                <a:solidFill>
                  <a:srgbClr val="FFFFFF"/>
                </a:solidFill>
                <a:latin typeface="Segoe UI"/>
                <a:cs typeface="Segoe UI"/>
              </a:rPr>
              <a:t>	</a:t>
            </a:r>
            <a:r>
              <a:rPr sz="2100" baseline="3968" dirty="0">
                <a:solidFill>
                  <a:srgbClr val="FFFFFF"/>
                </a:solidFill>
                <a:latin typeface="Segoe UI"/>
                <a:cs typeface="Segoe UI"/>
              </a:rPr>
              <a:t>4</a:t>
            </a:r>
            <a:r>
              <a:rPr sz="2100" spc="-15" baseline="3968" dirty="0">
                <a:solidFill>
                  <a:srgbClr val="FFFFFF"/>
                </a:solidFill>
                <a:latin typeface="Segoe UI"/>
                <a:cs typeface="Segoe UI"/>
              </a:rPr>
              <a:t> Seasons</a:t>
            </a:r>
            <a:r>
              <a:rPr lang="en-US" sz="2100" spc="-15" baseline="3968" dirty="0">
                <a:solidFill>
                  <a:srgbClr val="FFFFFF"/>
                </a:solidFill>
                <a:latin typeface="Segoe UI"/>
                <a:cs typeface="Segoe UI"/>
              </a:rPr>
              <a:t>, Month Name, Hour </a:t>
            </a:r>
            <a:endParaRPr sz="2100" baseline="3968" dirty="0">
              <a:latin typeface="Segoe UI"/>
              <a:cs typeface="Segoe UI"/>
            </a:endParaRPr>
          </a:p>
        </p:txBody>
      </p:sp>
      <p:grpSp>
        <p:nvGrpSpPr>
          <p:cNvPr id="95" name="object 95"/>
          <p:cNvGrpSpPr/>
          <p:nvPr/>
        </p:nvGrpSpPr>
        <p:grpSpPr>
          <a:xfrm>
            <a:off x="6379083" y="4730877"/>
            <a:ext cx="1763802" cy="1042592"/>
            <a:chOff x="6379083" y="4730877"/>
            <a:chExt cx="1382395" cy="691515"/>
          </a:xfrm>
        </p:grpSpPr>
        <p:sp>
          <p:nvSpPr>
            <p:cNvPr id="96" name="object 96"/>
            <p:cNvSpPr/>
            <p:nvPr/>
          </p:nvSpPr>
          <p:spPr>
            <a:xfrm>
              <a:off x="6379083" y="473087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92D050"/>
            </a:solidFill>
          </p:spPr>
          <p:txBody>
            <a:bodyPr wrap="square" lIns="0" tIns="0" rIns="0" bIns="0" rtlCol="0"/>
            <a:lstStyle/>
            <a:p>
              <a:endParaRPr/>
            </a:p>
          </p:txBody>
        </p:sp>
        <p:sp>
          <p:nvSpPr>
            <p:cNvPr id="97" name="object 97"/>
            <p:cNvSpPr/>
            <p:nvPr/>
          </p:nvSpPr>
          <p:spPr>
            <a:xfrm>
              <a:off x="6398514" y="4750308"/>
              <a:ext cx="1342390" cy="650875"/>
            </a:xfrm>
            <a:custGeom>
              <a:avLst/>
              <a:gdLst/>
              <a:ahLst/>
              <a:cxnLst/>
              <a:rect l="l" t="t" r="r" b="b"/>
              <a:pathLst>
                <a:path w="1342390" h="650875">
                  <a:moveTo>
                    <a:pt x="1341882" y="0"/>
                  </a:moveTo>
                  <a:lnTo>
                    <a:pt x="0" y="0"/>
                  </a:lnTo>
                  <a:lnTo>
                    <a:pt x="0" y="650748"/>
                  </a:lnTo>
                  <a:lnTo>
                    <a:pt x="1341882" y="650748"/>
                  </a:lnTo>
                  <a:lnTo>
                    <a:pt x="1341882" y="0"/>
                  </a:lnTo>
                  <a:close/>
                </a:path>
              </a:pathLst>
            </a:custGeom>
            <a:solidFill>
              <a:srgbClr val="92D050"/>
            </a:solidFill>
          </p:spPr>
          <p:txBody>
            <a:bodyPr wrap="square" lIns="0" tIns="0" rIns="0" bIns="0" rtlCol="0"/>
            <a:lstStyle/>
            <a:p>
              <a:endParaRPr/>
            </a:p>
          </p:txBody>
        </p:sp>
      </p:grpSp>
      <p:sp>
        <p:nvSpPr>
          <p:cNvPr id="98" name="object 98"/>
          <p:cNvSpPr txBox="1"/>
          <p:nvPr/>
        </p:nvSpPr>
        <p:spPr>
          <a:xfrm>
            <a:off x="6432024" y="4805446"/>
            <a:ext cx="1742997" cy="886781"/>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Sensor Responds (Proxy to Gases </a:t>
            </a:r>
          </a:p>
          <a:p>
            <a:pPr marL="12700">
              <a:lnSpc>
                <a:spcPct val="100000"/>
              </a:lnSpc>
              <a:spcBef>
                <a:spcPts val="95"/>
              </a:spcBef>
            </a:pPr>
            <a:r>
              <a:rPr lang="en-US" sz="1400" spc="-10" dirty="0">
                <a:solidFill>
                  <a:srgbClr val="FFFFFF"/>
                </a:solidFill>
                <a:latin typeface="Segoe UI"/>
                <a:cs typeface="Segoe UI"/>
              </a:rPr>
              <a:t>which are measured by their concentration</a:t>
            </a:r>
            <a:endParaRPr sz="1400" dirty="0">
              <a:latin typeface="Segoe UI"/>
              <a:cs typeface="Segoe UI"/>
            </a:endParaRPr>
          </a:p>
        </p:txBody>
      </p:sp>
      <p:grpSp>
        <p:nvGrpSpPr>
          <p:cNvPr id="99" name="object 99"/>
          <p:cNvGrpSpPr/>
          <p:nvPr/>
        </p:nvGrpSpPr>
        <p:grpSpPr>
          <a:xfrm>
            <a:off x="552069" y="844556"/>
            <a:ext cx="9760634" cy="5600185"/>
            <a:chOff x="552069" y="844556"/>
            <a:chExt cx="9760634" cy="5600185"/>
          </a:xfrm>
        </p:grpSpPr>
        <p:sp>
          <p:nvSpPr>
            <p:cNvPr id="100" name="object 100"/>
            <p:cNvSpPr/>
            <p:nvPr/>
          </p:nvSpPr>
          <p:spPr>
            <a:xfrm>
              <a:off x="5296661" y="4652771"/>
              <a:ext cx="1023619" cy="400685"/>
            </a:xfrm>
            <a:custGeom>
              <a:avLst/>
              <a:gdLst/>
              <a:ahLst/>
              <a:cxnLst/>
              <a:rect l="l" t="t" r="r" b="b"/>
              <a:pathLst>
                <a:path w="1023620" h="400685">
                  <a:moveTo>
                    <a:pt x="0" y="0"/>
                  </a:moveTo>
                  <a:lnTo>
                    <a:pt x="1023073" y="400202"/>
                  </a:lnTo>
                </a:path>
              </a:pathLst>
            </a:custGeom>
            <a:ln w="12700">
              <a:solidFill>
                <a:srgbClr val="00AA50"/>
              </a:solidFill>
              <a:prstDash val="lgDash"/>
            </a:ln>
          </p:spPr>
          <p:txBody>
            <a:bodyPr wrap="square" lIns="0" tIns="0" rIns="0" bIns="0" rtlCol="0"/>
            <a:lstStyle/>
            <a:p>
              <a:endParaRPr/>
            </a:p>
          </p:txBody>
        </p:sp>
        <p:sp>
          <p:nvSpPr>
            <p:cNvPr id="101" name="object 101"/>
            <p:cNvSpPr/>
            <p:nvPr/>
          </p:nvSpPr>
          <p:spPr>
            <a:xfrm>
              <a:off x="6294030" y="5012863"/>
              <a:ext cx="85090" cy="71120"/>
            </a:xfrm>
            <a:custGeom>
              <a:avLst/>
              <a:gdLst/>
              <a:ahLst/>
              <a:cxnLst/>
              <a:rect l="l" t="t" r="r" b="b"/>
              <a:pathLst>
                <a:path w="85089" h="71120">
                  <a:moveTo>
                    <a:pt x="27762" y="0"/>
                  </a:moveTo>
                  <a:lnTo>
                    <a:pt x="0" y="70967"/>
                  </a:lnTo>
                  <a:lnTo>
                    <a:pt x="84848" y="63245"/>
                  </a:lnTo>
                  <a:lnTo>
                    <a:pt x="27762" y="0"/>
                  </a:lnTo>
                  <a:close/>
                </a:path>
              </a:pathLst>
            </a:custGeom>
            <a:solidFill>
              <a:srgbClr val="00AA50"/>
            </a:solidFill>
          </p:spPr>
          <p:txBody>
            <a:bodyPr wrap="square" lIns="0" tIns="0" rIns="0" bIns="0" rtlCol="0"/>
            <a:lstStyle/>
            <a:p>
              <a:endParaRPr/>
            </a:p>
          </p:txBody>
        </p:sp>
        <p:sp>
          <p:nvSpPr>
            <p:cNvPr id="102" name="object 102"/>
            <p:cNvSpPr/>
            <p:nvPr/>
          </p:nvSpPr>
          <p:spPr>
            <a:xfrm>
              <a:off x="5343905" y="5097830"/>
              <a:ext cx="975360" cy="363220"/>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sp>
          <p:nvSpPr>
            <p:cNvPr id="103" name="object 103"/>
            <p:cNvSpPr/>
            <p:nvPr/>
          </p:nvSpPr>
          <p:spPr>
            <a:xfrm>
              <a:off x="6293470" y="5066560"/>
              <a:ext cx="85090" cy="71755"/>
            </a:xfrm>
            <a:custGeom>
              <a:avLst/>
              <a:gdLst/>
              <a:ahLst/>
              <a:cxnLst/>
              <a:rect l="l" t="t" r="r" b="b"/>
              <a:pathLst>
                <a:path w="85089" h="71754">
                  <a:moveTo>
                    <a:pt x="0" y="0"/>
                  </a:moveTo>
                  <a:lnTo>
                    <a:pt x="26581" y="71412"/>
                  </a:lnTo>
                  <a:lnTo>
                    <a:pt x="84696" y="9118"/>
                  </a:lnTo>
                  <a:lnTo>
                    <a:pt x="0" y="0"/>
                  </a:lnTo>
                  <a:close/>
                </a:path>
              </a:pathLst>
            </a:custGeom>
            <a:solidFill>
              <a:srgbClr val="00AA50"/>
            </a:solidFill>
          </p:spPr>
          <p:txBody>
            <a:bodyPr wrap="square" lIns="0" tIns="0" rIns="0" bIns="0" rtlCol="0"/>
            <a:lstStyle/>
            <a:p>
              <a:endParaRPr/>
            </a:p>
          </p:txBody>
        </p:sp>
        <p:sp>
          <p:nvSpPr>
            <p:cNvPr id="104" name="object 104"/>
            <p:cNvSpPr/>
            <p:nvPr/>
          </p:nvSpPr>
          <p:spPr>
            <a:xfrm>
              <a:off x="6380728" y="844556"/>
              <a:ext cx="3931975" cy="4964169"/>
            </a:xfrm>
            <a:custGeom>
              <a:avLst/>
              <a:gdLst/>
              <a:ahLst/>
              <a:cxnLst/>
              <a:rect l="l" t="t" r="r" b="b"/>
              <a:pathLst>
                <a:path w="3535679" h="4110354">
                  <a:moveTo>
                    <a:pt x="0" y="3195828"/>
                  </a:moveTo>
                  <a:lnTo>
                    <a:pt x="1623060" y="3195828"/>
                  </a:lnTo>
                  <a:lnTo>
                    <a:pt x="1623060" y="4110228"/>
                  </a:lnTo>
                  <a:lnTo>
                    <a:pt x="0" y="4110228"/>
                  </a:lnTo>
                  <a:lnTo>
                    <a:pt x="0" y="3195828"/>
                  </a:lnTo>
                  <a:close/>
                </a:path>
                <a:path w="3535679" h="4110354">
                  <a:moveTo>
                    <a:pt x="1911858" y="0"/>
                  </a:moveTo>
                  <a:lnTo>
                    <a:pt x="3535680" y="0"/>
                  </a:lnTo>
                  <a:lnTo>
                    <a:pt x="3535680" y="914400"/>
                  </a:lnTo>
                  <a:lnTo>
                    <a:pt x="1911858" y="914400"/>
                  </a:lnTo>
                  <a:lnTo>
                    <a:pt x="1911858" y="0"/>
                  </a:lnTo>
                  <a:close/>
                </a:path>
              </a:pathLst>
            </a:custGeom>
            <a:ln w="28575">
              <a:noFill/>
            </a:ln>
          </p:spPr>
          <p:txBody>
            <a:bodyPr wrap="square" lIns="0" tIns="0" rIns="0" bIns="0" rtlCol="0"/>
            <a:lstStyle/>
            <a:p>
              <a:endParaRPr/>
            </a:p>
          </p:txBody>
        </p:sp>
        <p:sp>
          <p:nvSpPr>
            <p:cNvPr id="105" name="object 105"/>
            <p:cNvSpPr/>
            <p:nvPr/>
          </p:nvSpPr>
          <p:spPr>
            <a:xfrm>
              <a:off x="552069" y="4399406"/>
              <a:ext cx="1391920" cy="2045335"/>
            </a:xfrm>
            <a:custGeom>
              <a:avLst/>
              <a:gdLst/>
              <a:ahLst/>
              <a:cxnLst/>
              <a:rect l="l" t="t" r="r" b="b"/>
              <a:pathLst>
                <a:path w="1391920" h="2045335">
                  <a:moveTo>
                    <a:pt x="1252270" y="0"/>
                  </a:moveTo>
                  <a:lnTo>
                    <a:pt x="139141" y="0"/>
                  </a:lnTo>
                  <a:lnTo>
                    <a:pt x="95160" y="7093"/>
                  </a:lnTo>
                  <a:lnTo>
                    <a:pt x="56965" y="26845"/>
                  </a:lnTo>
                  <a:lnTo>
                    <a:pt x="26845" y="56965"/>
                  </a:lnTo>
                  <a:lnTo>
                    <a:pt x="7093" y="95160"/>
                  </a:lnTo>
                  <a:lnTo>
                    <a:pt x="0" y="139141"/>
                  </a:lnTo>
                  <a:lnTo>
                    <a:pt x="0" y="1906066"/>
                  </a:lnTo>
                  <a:lnTo>
                    <a:pt x="7093" y="1950047"/>
                  </a:lnTo>
                  <a:lnTo>
                    <a:pt x="26845" y="1988242"/>
                  </a:lnTo>
                  <a:lnTo>
                    <a:pt x="56965" y="2018362"/>
                  </a:lnTo>
                  <a:lnTo>
                    <a:pt x="95160" y="2038114"/>
                  </a:lnTo>
                  <a:lnTo>
                    <a:pt x="139141" y="2045208"/>
                  </a:lnTo>
                  <a:lnTo>
                    <a:pt x="1252270" y="2045208"/>
                  </a:lnTo>
                  <a:lnTo>
                    <a:pt x="1296251" y="2038114"/>
                  </a:lnTo>
                  <a:lnTo>
                    <a:pt x="1334446" y="2018362"/>
                  </a:lnTo>
                  <a:lnTo>
                    <a:pt x="1364566" y="1988242"/>
                  </a:lnTo>
                  <a:lnTo>
                    <a:pt x="1384318" y="1950047"/>
                  </a:lnTo>
                  <a:lnTo>
                    <a:pt x="1391412" y="1906066"/>
                  </a:lnTo>
                  <a:lnTo>
                    <a:pt x="1391412" y="139141"/>
                  </a:lnTo>
                  <a:lnTo>
                    <a:pt x="1384318" y="95160"/>
                  </a:lnTo>
                  <a:lnTo>
                    <a:pt x="1364566" y="56965"/>
                  </a:lnTo>
                  <a:lnTo>
                    <a:pt x="1334446" y="26845"/>
                  </a:lnTo>
                  <a:lnTo>
                    <a:pt x="1296251" y="7093"/>
                  </a:lnTo>
                  <a:lnTo>
                    <a:pt x="1252270" y="0"/>
                  </a:lnTo>
                  <a:close/>
                </a:path>
              </a:pathLst>
            </a:custGeom>
            <a:solidFill>
              <a:srgbClr val="8484B7"/>
            </a:solidFill>
          </p:spPr>
          <p:txBody>
            <a:bodyPr wrap="square" lIns="0" tIns="0" rIns="0" bIns="0" rtlCol="0"/>
            <a:lstStyle/>
            <a:p>
              <a:endParaRPr/>
            </a:p>
          </p:txBody>
        </p:sp>
        <p:sp>
          <p:nvSpPr>
            <p:cNvPr id="106" name="object 106"/>
            <p:cNvSpPr/>
            <p:nvPr/>
          </p:nvSpPr>
          <p:spPr>
            <a:xfrm>
              <a:off x="552069" y="4399406"/>
              <a:ext cx="1391920" cy="2045335"/>
            </a:xfrm>
            <a:custGeom>
              <a:avLst/>
              <a:gdLst/>
              <a:ahLst/>
              <a:cxnLst/>
              <a:rect l="l" t="t" r="r" b="b"/>
              <a:pathLst>
                <a:path w="1391920" h="2045335">
                  <a:moveTo>
                    <a:pt x="0" y="139141"/>
                  </a:moveTo>
                  <a:lnTo>
                    <a:pt x="7093" y="95160"/>
                  </a:lnTo>
                  <a:lnTo>
                    <a:pt x="26845" y="56965"/>
                  </a:lnTo>
                  <a:lnTo>
                    <a:pt x="56965" y="26845"/>
                  </a:lnTo>
                  <a:lnTo>
                    <a:pt x="95160" y="7093"/>
                  </a:lnTo>
                  <a:lnTo>
                    <a:pt x="139141" y="0"/>
                  </a:lnTo>
                  <a:lnTo>
                    <a:pt x="1252270" y="0"/>
                  </a:lnTo>
                  <a:lnTo>
                    <a:pt x="1296251" y="7093"/>
                  </a:lnTo>
                  <a:lnTo>
                    <a:pt x="1334446" y="26845"/>
                  </a:lnTo>
                  <a:lnTo>
                    <a:pt x="1364566" y="56965"/>
                  </a:lnTo>
                  <a:lnTo>
                    <a:pt x="1384318" y="95160"/>
                  </a:lnTo>
                  <a:lnTo>
                    <a:pt x="1391412" y="139141"/>
                  </a:lnTo>
                  <a:lnTo>
                    <a:pt x="1391412" y="1906066"/>
                  </a:lnTo>
                  <a:lnTo>
                    <a:pt x="1384318" y="1950047"/>
                  </a:lnTo>
                  <a:lnTo>
                    <a:pt x="1364566" y="1988242"/>
                  </a:lnTo>
                  <a:lnTo>
                    <a:pt x="1334446" y="2018362"/>
                  </a:lnTo>
                  <a:lnTo>
                    <a:pt x="1296251" y="2038114"/>
                  </a:lnTo>
                  <a:lnTo>
                    <a:pt x="1252270" y="2045208"/>
                  </a:lnTo>
                  <a:lnTo>
                    <a:pt x="139141" y="2045208"/>
                  </a:lnTo>
                  <a:lnTo>
                    <a:pt x="95160" y="2038114"/>
                  </a:lnTo>
                  <a:lnTo>
                    <a:pt x="56965" y="2018362"/>
                  </a:lnTo>
                  <a:lnTo>
                    <a:pt x="26845" y="1988242"/>
                  </a:lnTo>
                  <a:lnTo>
                    <a:pt x="7093" y="1950047"/>
                  </a:lnTo>
                  <a:lnTo>
                    <a:pt x="0" y="1906066"/>
                  </a:lnTo>
                  <a:lnTo>
                    <a:pt x="0" y="139141"/>
                  </a:lnTo>
                  <a:close/>
                </a:path>
              </a:pathLst>
            </a:custGeom>
            <a:ln w="12700">
              <a:solidFill>
                <a:srgbClr val="FFFFFF"/>
              </a:solidFill>
            </a:ln>
          </p:spPr>
          <p:txBody>
            <a:bodyPr wrap="square" lIns="0" tIns="0" rIns="0" bIns="0" rtlCol="0"/>
            <a:lstStyle/>
            <a:p>
              <a:endParaRPr/>
            </a:p>
          </p:txBody>
        </p:sp>
        <p:sp>
          <p:nvSpPr>
            <p:cNvPr id="107" name="object 107"/>
            <p:cNvSpPr/>
            <p:nvPr/>
          </p:nvSpPr>
          <p:spPr>
            <a:xfrm>
              <a:off x="571500" y="4458461"/>
              <a:ext cx="1351280" cy="1925955"/>
            </a:xfrm>
            <a:custGeom>
              <a:avLst/>
              <a:gdLst/>
              <a:ahLst/>
              <a:cxnLst/>
              <a:rect l="l" t="t" r="r" b="b"/>
              <a:pathLst>
                <a:path w="1351280" h="1925954">
                  <a:moveTo>
                    <a:pt x="1351026" y="0"/>
                  </a:moveTo>
                  <a:lnTo>
                    <a:pt x="0" y="0"/>
                  </a:lnTo>
                  <a:lnTo>
                    <a:pt x="0" y="1925574"/>
                  </a:lnTo>
                  <a:lnTo>
                    <a:pt x="1351026" y="1925574"/>
                  </a:lnTo>
                  <a:lnTo>
                    <a:pt x="1351026" y="0"/>
                  </a:lnTo>
                  <a:close/>
                </a:path>
              </a:pathLst>
            </a:custGeom>
            <a:solidFill>
              <a:srgbClr val="8484B7"/>
            </a:solidFill>
          </p:spPr>
          <p:txBody>
            <a:bodyPr wrap="square" lIns="0" tIns="0" rIns="0" bIns="0" rtlCol="0"/>
            <a:lstStyle/>
            <a:p>
              <a:endParaRPr/>
            </a:p>
          </p:txBody>
        </p:sp>
      </p:grpSp>
      <p:sp>
        <p:nvSpPr>
          <p:cNvPr id="108" name="object 108"/>
          <p:cNvSpPr txBox="1"/>
          <p:nvPr/>
        </p:nvSpPr>
        <p:spPr>
          <a:xfrm>
            <a:off x="637117" y="4457190"/>
            <a:ext cx="1149985" cy="1230630"/>
          </a:xfrm>
          <a:prstGeom prst="rect">
            <a:avLst/>
          </a:prstGeom>
        </p:spPr>
        <p:txBody>
          <a:bodyPr vert="horz" wrap="square" lIns="0" tIns="36830" rIns="0" bIns="0" rtlCol="0">
            <a:spAutoFit/>
          </a:bodyPr>
          <a:lstStyle/>
          <a:p>
            <a:pPr marL="340995" marR="5080" indent="-201930">
              <a:lnSpc>
                <a:spcPts val="1510"/>
              </a:lnSpc>
              <a:spcBef>
                <a:spcPts val="290"/>
              </a:spcBef>
            </a:pPr>
            <a:r>
              <a:rPr sz="1400" dirty="0">
                <a:solidFill>
                  <a:srgbClr val="FFFFFF"/>
                </a:solidFill>
                <a:latin typeface="Segoe UI"/>
                <a:cs typeface="Segoe UI"/>
              </a:rPr>
              <a:t>3</a:t>
            </a:r>
            <a:r>
              <a:rPr sz="1400" spc="-10" dirty="0">
                <a:solidFill>
                  <a:srgbClr val="FFFFFF"/>
                </a:solidFill>
                <a:latin typeface="Segoe UI"/>
                <a:cs typeface="Segoe UI"/>
              </a:rPr>
              <a:t> Exogenous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Temp</a:t>
            </a:r>
            <a:endParaRPr sz="1400" dirty="0">
              <a:latin typeface="Segoe UI"/>
              <a:cs typeface="Segoe UI"/>
            </a:endParaRPr>
          </a:p>
          <a:p>
            <a:pPr marL="297815" indent="-285750">
              <a:lnSpc>
                <a:spcPct val="100000"/>
              </a:lnSpc>
              <a:spcBef>
                <a:spcPts val="420"/>
              </a:spcBef>
              <a:buFont typeface="Arial"/>
              <a:buChar char="•"/>
              <a:tabLst>
                <a:tab pos="297815" algn="l"/>
                <a:tab pos="298450" algn="l"/>
              </a:tabLst>
            </a:pPr>
            <a:r>
              <a:rPr lang="en-US" sz="1400" b="1" dirty="0">
                <a:solidFill>
                  <a:schemeClr val="bg1"/>
                </a:solidFill>
                <a:latin typeface="Segoe UI"/>
                <a:cs typeface="Segoe UI"/>
              </a:rPr>
              <a:t>RH</a:t>
            </a:r>
            <a:endParaRPr sz="1400" b="1" dirty="0">
              <a:solidFill>
                <a:schemeClr val="bg1"/>
              </a:solidFill>
              <a:latin typeface="Segoe UI"/>
              <a:cs typeface="Segoe UI"/>
            </a:endParaRPr>
          </a:p>
          <a:p>
            <a:pPr marL="297815" indent="-285750">
              <a:lnSpc>
                <a:spcPct val="100000"/>
              </a:lnSpc>
              <a:spcBef>
                <a:spcPts val="420"/>
              </a:spcBef>
              <a:buFont typeface="Arial"/>
              <a:buChar char="•"/>
              <a:tabLst>
                <a:tab pos="297815" algn="l"/>
                <a:tab pos="298450" algn="l"/>
              </a:tabLst>
            </a:pPr>
            <a:r>
              <a:rPr lang="en-US" sz="1400" spc="-10" dirty="0">
                <a:solidFill>
                  <a:srgbClr val="FFFFFF"/>
                </a:solidFill>
                <a:latin typeface="Segoe UI"/>
                <a:cs typeface="Segoe UI"/>
              </a:rPr>
              <a:t>AH</a:t>
            </a:r>
            <a:endParaRPr sz="1400" dirty="0">
              <a:latin typeface="Segoe UI"/>
              <a:cs typeface="Segoe UI"/>
            </a:endParaRPr>
          </a:p>
        </p:txBody>
      </p:sp>
      <p:sp>
        <p:nvSpPr>
          <p:cNvPr id="109" name="object 10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15</a:t>
            </a:fld>
            <a:endParaRPr spc="-50" dirty="0"/>
          </a:p>
        </p:txBody>
      </p:sp>
      <p:sp>
        <p:nvSpPr>
          <p:cNvPr id="111" name="object 86">
            <a:extLst>
              <a:ext uri="{FF2B5EF4-FFF2-40B4-BE49-F238E27FC236}">
                <a16:creationId xmlns:a16="http://schemas.microsoft.com/office/drawing/2014/main" id="{0E841DF7-689D-F68B-40EB-682FF0B75257}"/>
              </a:ext>
            </a:extLst>
          </p:cNvPr>
          <p:cNvSpPr/>
          <p:nvPr/>
        </p:nvSpPr>
        <p:spPr>
          <a:xfrm rot="10800000" flipH="1">
            <a:off x="1189251" y="4111404"/>
            <a:ext cx="45719" cy="286731"/>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112" name="object 108">
            <a:extLst>
              <a:ext uri="{FF2B5EF4-FFF2-40B4-BE49-F238E27FC236}">
                <a16:creationId xmlns:a16="http://schemas.microsoft.com/office/drawing/2014/main" id="{C1ACD0B1-FDD6-749B-42A5-38240D12B8AF}"/>
              </a:ext>
            </a:extLst>
          </p:cNvPr>
          <p:cNvSpPr txBox="1"/>
          <p:nvPr/>
        </p:nvSpPr>
        <p:spPr>
          <a:xfrm>
            <a:off x="653502" y="5702342"/>
            <a:ext cx="1149985" cy="688650"/>
          </a:xfrm>
          <a:prstGeom prst="rect">
            <a:avLst/>
          </a:prstGeom>
        </p:spPr>
        <p:txBody>
          <a:bodyPr vert="horz" wrap="square" lIns="0" tIns="36830" rIns="0" bIns="0" rtlCol="0">
            <a:spAutoFit/>
          </a:bodyPr>
          <a:lstStyle/>
          <a:p>
            <a:pPr marL="340995" marR="5080" indent="-201930">
              <a:lnSpc>
                <a:spcPts val="1510"/>
              </a:lnSpc>
              <a:spcBef>
                <a:spcPts val="290"/>
              </a:spcBef>
            </a:pPr>
            <a:r>
              <a:rPr lang="en-US" sz="1400" spc="-10" dirty="0">
                <a:solidFill>
                  <a:srgbClr val="FFFFFF"/>
                </a:solidFill>
                <a:latin typeface="Segoe UI"/>
                <a:cs typeface="Segoe UI"/>
              </a:rPr>
              <a:t>1</a:t>
            </a:r>
            <a:r>
              <a:rPr sz="1400" spc="-10" dirty="0">
                <a:solidFill>
                  <a:srgbClr val="FFFFFF"/>
                </a:solidFill>
                <a:latin typeface="Segoe UI"/>
                <a:cs typeface="Segoe UI"/>
              </a:rPr>
              <a:t> </a:t>
            </a:r>
            <a:r>
              <a:rPr lang="en-US" sz="1400" spc="-10" dirty="0">
                <a:solidFill>
                  <a:srgbClr val="FFFFFF"/>
                </a:solidFill>
                <a:latin typeface="Segoe UI"/>
                <a:cs typeface="Segoe UI"/>
              </a:rPr>
              <a:t>Temporal</a:t>
            </a:r>
            <a:r>
              <a:rPr sz="1400" spc="-10" dirty="0">
                <a:solidFill>
                  <a:srgbClr val="FFFFFF"/>
                </a:solidFill>
                <a:latin typeface="Segoe UI"/>
                <a:cs typeface="Segoe UI"/>
              </a:rPr>
              <a:t>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Datetime</a:t>
            </a:r>
            <a:endParaRPr sz="1400" dirty="0">
              <a:latin typeface="Segoe UI"/>
              <a:cs typeface="Segoe UI"/>
            </a:endParaRPr>
          </a:p>
        </p:txBody>
      </p:sp>
      <p:sp>
        <p:nvSpPr>
          <p:cNvPr id="117" name="object 69">
            <a:extLst>
              <a:ext uri="{FF2B5EF4-FFF2-40B4-BE49-F238E27FC236}">
                <a16:creationId xmlns:a16="http://schemas.microsoft.com/office/drawing/2014/main" id="{5A07B48B-6628-82B9-9E25-3A6C620D94C0}"/>
              </a:ext>
            </a:extLst>
          </p:cNvPr>
          <p:cNvSpPr txBox="1"/>
          <p:nvPr/>
        </p:nvSpPr>
        <p:spPr>
          <a:xfrm>
            <a:off x="4340500" y="4558874"/>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PT08.S2(NMHC</a:t>
            </a:r>
            <a:endParaRPr sz="1400" dirty="0">
              <a:latin typeface="Segoe UI"/>
              <a:cs typeface="Segoe UI"/>
            </a:endParaRPr>
          </a:p>
        </p:txBody>
      </p:sp>
      <p:sp>
        <p:nvSpPr>
          <p:cNvPr id="118" name="object 74">
            <a:extLst>
              <a:ext uri="{FF2B5EF4-FFF2-40B4-BE49-F238E27FC236}">
                <a16:creationId xmlns:a16="http://schemas.microsoft.com/office/drawing/2014/main" id="{310C1749-E9A6-0B29-13B2-AF76795E9A92}"/>
              </a:ext>
            </a:extLst>
          </p:cNvPr>
          <p:cNvSpPr txBox="1"/>
          <p:nvPr/>
        </p:nvSpPr>
        <p:spPr>
          <a:xfrm>
            <a:off x="4531166" y="5456883"/>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PT08.S4(NO2)</a:t>
            </a:r>
            <a:endParaRPr sz="1400" dirty="0">
              <a:latin typeface="Segoe UI"/>
              <a:cs typeface="Segoe UI"/>
            </a:endParaRPr>
          </a:p>
        </p:txBody>
      </p:sp>
      <p:sp>
        <p:nvSpPr>
          <p:cNvPr id="119" name="object 102">
            <a:extLst>
              <a:ext uri="{FF2B5EF4-FFF2-40B4-BE49-F238E27FC236}">
                <a16:creationId xmlns:a16="http://schemas.microsoft.com/office/drawing/2014/main" id="{06B21F62-B0D6-A92E-9740-1928DE598136}"/>
              </a:ext>
            </a:extLst>
          </p:cNvPr>
          <p:cNvSpPr/>
          <p:nvPr/>
        </p:nvSpPr>
        <p:spPr>
          <a:xfrm>
            <a:off x="5843660" y="5432453"/>
            <a:ext cx="644681" cy="770777"/>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grpSp>
        <p:nvGrpSpPr>
          <p:cNvPr id="120" name="object 40">
            <a:extLst>
              <a:ext uri="{FF2B5EF4-FFF2-40B4-BE49-F238E27FC236}">
                <a16:creationId xmlns:a16="http://schemas.microsoft.com/office/drawing/2014/main" id="{A46343FF-0CC3-C53B-6931-CB48FA8C5BCD}"/>
              </a:ext>
            </a:extLst>
          </p:cNvPr>
          <p:cNvGrpSpPr/>
          <p:nvPr/>
        </p:nvGrpSpPr>
        <p:grpSpPr>
          <a:xfrm>
            <a:off x="5812959" y="2528824"/>
            <a:ext cx="1983360" cy="762254"/>
            <a:chOff x="5819775" y="3526916"/>
            <a:chExt cx="1983360" cy="762254"/>
          </a:xfrm>
        </p:grpSpPr>
        <p:sp>
          <p:nvSpPr>
            <p:cNvPr id="121" name="object 41">
              <a:extLst>
                <a:ext uri="{FF2B5EF4-FFF2-40B4-BE49-F238E27FC236}">
                  <a16:creationId xmlns:a16="http://schemas.microsoft.com/office/drawing/2014/main" id="{452F6DD5-13BB-53D8-AE2C-20E9E7C5EC47}"/>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2" name="object 42">
              <a:extLst>
                <a:ext uri="{FF2B5EF4-FFF2-40B4-BE49-F238E27FC236}">
                  <a16:creationId xmlns:a16="http://schemas.microsoft.com/office/drawing/2014/main" id="{B9DEA736-DF41-E6D0-1412-1D30A7CE06CE}"/>
                </a:ext>
              </a:extLst>
            </p:cNvPr>
            <p:cNvSpPr/>
            <p:nvPr/>
          </p:nvSpPr>
          <p:spPr>
            <a:xfrm>
              <a:off x="6372987" y="3526916"/>
              <a:ext cx="1430148" cy="762254"/>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Concentration Detection</a:t>
              </a:r>
            </a:p>
            <a:p>
              <a:pPr algn="ctr"/>
              <a:r>
                <a:rPr lang="en-US" sz="1400" dirty="0">
                  <a:solidFill>
                    <a:schemeClr val="bg1"/>
                  </a:solidFill>
                </a:rPr>
                <a:t>(Ground Truth)</a:t>
              </a:r>
              <a:endParaRPr sz="1600" dirty="0">
                <a:solidFill>
                  <a:schemeClr val="bg1"/>
                </a:solidFill>
              </a:endParaRPr>
            </a:p>
          </p:txBody>
        </p:sp>
      </p:grpSp>
      <p:grpSp>
        <p:nvGrpSpPr>
          <p:cNvPr id="124" name="object 40">
            <a:extLst>
              <a:ext uri="{FF2B5EF4-FFF2-40B4-BE49-F238E27FC236}">
                <a16:creationId xmlns:a16="http://schemas.microsoft.com/office/drawing/2014/main" id="{79C5DD5A-91C4-E084-8490-0C288B87F927}"/>
              </a:ext>
            </a:extLst>
          </p:cNvPr>
          <p:cNvGrpSpPr/>
          <p:nvPr/>
        </p:nvGrpSpPr>
        <p:grpSpPr>
          <a:xfrm>
            <a:off x="7739759" y="2535539"/>
            <a:ext cx="1935607" cy="890290"/>
            <a:chOff x="5819775" y="3542904"/>
            <a:chExt cx="1935607" cy="890290"/>
          </a:xfrm>
        </p:grpSpPr>
        <p:sp>
          <p:nvSpPr>
            <p:cNvPr id="125" name="object 41">
              <a:extLst>
                <a:ext uri="{FF2B5EF4-FFF2-40B4-BE49-F238E27FC236}">
                  <a16:creationId xmlns:a16="http://schemas.microsoft.com/office/drawing/2014/main" id="{0B0B5A07-E15C-D3C2-5CBF-6282438A8F2D}"/>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6" name="object 42">
              <a:extLst>
                <a:ext uri="{FF2B5EF4-FFF2-40B4-BE49-F238E27FC236}">
                  <a16:creationId xmlns:a16="http://schemas.microsoft.com/office/drawing/2014/main" id="{5D4C8E66-95B8-7FED-3CCC-845ECE5A1067}"/>
                </a:ext>
              </a:extLst>
            </p:cNvPr>
            <p:cNvSpPr/>
            <p:nvPr/>
          </p:nvSpPr>
          <p:spPr>
            <a:xfrm>
              <a:off x="6177618" y="3542904"/>
              <a:ext cx="1577764" cy="89029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Responds</a:t>
              </a:r>
            </a:p>
            <a:p>
              <a:pPr algn="ctr"/>
              <a:r>
                <a:rPr lang="en-US" sz="1400" dirty="0">
                  <a:solidFill>
                    <a:schemeClr val="bg1"/>
                  </a:solidFill>
                </a:rPr>
                <a:t>Detection</a:t>
              </a:r>
            </a:p>
            <a:p>
              <a:pPr algn="ctr"/>
              <a:r>
                <a:rPr lang="en-US" sz="1400" dirty="0">
                  <a:solidFill>
                    <a:schemeClr val="bg1"/>
                  </a:solidFill>
                </a:rPr>
                <a:t>(Nominally Targeted)</a:t>
              </a:r>
            </a:p>
            <a:p>
              <a:pPr algn="ctr"/>
              <a:endParaRPr lang="en-US" sz="1400" dirty="0">
                <a:solidFill>
                  <a:schemeClr val="bg1"/>
                </a:solidFill>
              </a:endParaRPr>
            </a:p>
            <a:p>
              <a:endParaRPr sz="1400" dirty="0"/>
            </a:p>
          </p:txBody>
        </p:sp>
      </p:grpSp>
      <p:grpSp>
        <p:nvGrpSpPr>
          <p:cNvPr id="132" name="object 40">
            <a:extLst>
              <a:ext uri="{FF2B5EF4-FFF2-40B4-BE49-F238E27FC236}">
                <a16:creationId xmlns:a16="http://schemas.microsoft.com/office/drawing/2014/main" id="{5BDE8BA3-AD31-02B6-F3B2-EEF7EB440F46}"/>
              </a:ext>
            </a:extLst>
          </p:cNvPr>
          <p:cNvGrpSpPr/>
          <p:nvPr/>
        </p:nvGrpSpPr>
        <p:grpSpPr>
          <a:xfrm>
            <a:off x="9547350" y="2550018"/>
            <a:ext cx="1935607" cy="582393"/>
            <a:chOff x="5819775" y="3542904"/>
            <a:chExt cx="1935607" cy="582393"/>
          </a:xfrm>
        </p:grpSpPr>
        <p:sp>
          <p:nvSpPr>
            <p:cNvPr id="133" name="object 41">
              <a:extLst>
                <a:ext uri="{FF2B5EF4-FFF2-40B4-BE49-F238E27FC236}">
                  <a16:creationId xmlns:a16="http://schemas.microsoft.com/office/drawing/2014/main" id="{B6E85743-029B-FBBA-B601-5CB9F69756F3}"/>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34" name="object 42">
              <a:extLst>
                <a:ext uri="{FF2B5EF4-FFF2-40B4-BE49-F238E27FC236}">
                  <a16:creationId xmlns:a16="http://schemas.microsoft.com/office/drawing/2014/main" id="{D58D81D5-7E48-163F-E1D4-7587EB62758A}"/>
                </a:ext>
              </a:extLst>
            </p:cNvPr>
            <p:cNvSpPr/>
            <p:nvPr/>
          </p:nvSpPr>
          <p:spPr>
            <a:xfrm>
              <a:off x="6177618" y="3542904"/>
              <a:ext cx="1577764" cy="582393"/>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Exogenous Factors:</a:t>
              </a:r>
            </a:p>
            <a:p>
              <a:pPr algn="ctr"/>
              <a:r>
                <a:rPr lang="en-US" sz="1400" dirty="0">
                  <a:solidFill>
                    <a:schemeClr val="bg1"/>
                  </a:solidFill>
                </a:rPr>
                <a:t>T, </a:t>
              </a:r>
              <a:r>
                <a:rPr lang="en-US" sz="1400" b="1" dirty="0">
                  <a:solidFill>
                    <a:schemeClr val="bg1"/>
                  </a:solidFill>
                </a:rPr>
                <a:t>RH</a:t>
              </a:r>
              <a:r>
                <a:rPr lang="en-US" sz="1400" dirty="0">
                  <a:solidFill>
                    <a:schemeClr val="bg1"/>
                  </a:solidFill>
                </a:rPr>
                <a:t>, AH</a:t>
              </a:r>
            </a:p>
            <a:p>
              <a:pPr algn="ctr"/>
              <a:endParaRPr lang="en-US" sz="1400" dirty="0">
                <a:solidFill>
                  <a:schemeClr val="bg1"/>
                </a:solidFill>
              </a:endParaRPr>
            </a:p>
            <a:p>
              <a:endParaRPr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9" grpId="0"/>
      <p:bldP spid="39" grpId="0"/>
      <p:bldP spid="44" grpId="0"/>
      <p:bldP spid="49" grpId="0"/>
      <p:bldP spid="64" grpId="0"/>
      <p:bldP spid="69" grpId="0"/>
      <p:bldP spid="74" grpId="0"/>
      <p:bldP spid="79" grpId="0"/>
      <p:bldP spid="98" grpId="0"/>
      <p:bldP spid="117" grpId="0"/>
      <p:bldP spid="118" grpId="0"/>
      <p:bldP spid="1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4" name="Rectangle 3">
            <a:extLst>
              <a:ext uri="{FF2B5EF4-FFF2-40B4-BE49-F238E27FC236}">
                <a16:creationId xmlns:a16="http://schemas.microsoft.com/office/drawing/2014/main" id="{1FDE493B-AFB5-4035-B00F-D0D1E679460A}"/>
              </a:ext>
            </a:extLst>
          </p:cNvPr>
          <p:cNvSpPr txBox="1">
            <a:spLocks noChangeArrowheads="1"/>
          </p:cNvSpPr>
          <p:nvPr/>
        </p:nvSpPr>
        <p:spPr bwMode="auto">
          <a:xfrm>
            <a:off x="406881" y="990600"/>
            <a:ext cx="5536719" cy="5569299"/>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Segoe UI" panose="020B0502040204020203" pitchFamily="34" charset="0"/>
                <a:cs typeface="Segoe UI" panose="020B0502040204020203" pitchFamily="34" charset="0"/>
              </a:rPr>
              <a:t>Key Findings:</a:t>
            </a:r>
            <a:endParaRPr lang="en-US"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Each slice of the pie chart represents the mean of concentration of a gas throughout the year. Concentration of tungsten oxide (PTO8_S4_NO2) is maximum.</a:t>
            </a:r>
          </a:p>
          <a:p>
            <a:pPr>
              <a:spcAft>
                <a:spcPts val="1200"/>
              </a:spcAft>
            </a:pPr>
            <a:r>
              <a:rPr lang="en-US" sz="2000" dirty="0">
                <a:latin typeface="Segoe UI" panose="020B0502040204020203" pitchFamily="34" charset="0"/>
                <a:cs typeface="Segoe UI" panose="020B0502040204020203" pitchFamily="34" charset="0"/>
              </a:rPr>
              <a:t>Key Finding:</a:t>
            </a:r>
            <a:endParaRPr lang="en-AU" sz="2000"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Recently, new sensing technologies and systems for </a:t>
            </a:r>
            <a:r>
              <a:rPr lang="en-AU" b="0" dirty="0">
                <a:solidFill>
                  <a:schemeClr val="tx1"/>
                </a:solidFill>
                <a:latin typeface="Segoe UI" panose="020B0502040204020203" pitchFamily="34" charset="0"/>
                <a:cs typeface="Segoe UI" panose="020B0502040204020203" pitchFamily="34" charset="0"/>
              </a:rPr>
              <a:t>achieving a truly pervasive air quality (AQ) monitoring capability in cities are being developed. </a:t>
            </a:r>
          </a:p>
          <a:p>
            <a:pPr marL="285750" indent="-285750">
              <a:spcAft>
                <a:spcPts val="1200"/>
              </a:spcAft>
              <a:buFont typeface="Arial" panose="020B0604020202020204" pitchFamily="34" charset="0"/>
              <a:buChar char="•"/>
            </a:pPr>
            <a:r>
              <a:rPr lang="en-AU" b="0" dirty="0">
                <a:solidFill>
                  <a:schemeClr val="tx1"/>
                </a:solidFill>
                <a:latin typeface="Segoe UI" panose="020B0502040204020203" pitchFamily="34" charset="0"/>
                <a:cs typeface="Segoe UI" panose="020B0502040204020203" pitchFamily="34" charset="0"/>
              </a:rPr>
              <a:t>The primary </a:t>
            </a:r>
            <a:r>
              <a:rPr lang="en-AU" b="0" dirty="0">
                <a:latin typeface="Segoe UI" panose="020B0502040204020203" pitchFamily="34" charset="0"/>
                <a:cs typeface="Segoe UI" panose="020B0502040204020203" pitchFamily="34" charset="0"/>
              </a:rPr>
              <a:t>driver is actually the current coarse grained and sparse AQ measuring mesh that is based on costly and cumbersome conventional analysers. </a:t>
            </a:r>
          </a:p>
          <a:p>
            <a:pPr algn="just">
              <a:spcAft>
                <a:spcPts val="1200"/>
              </a:spcAft>
            </a:pPr>
            <a:r>
              <a:rPr lang="en-AU" sz="2000" dirty="0">
                <a:cs typeface="Segoe UI" panose="020B0502040204020203" pitchFamily="34" charset="0"/>
              </a:rPr>
              <a:t>→</a:t>
            </a:r>
            <a:r>
              <a:rPr lang="en-AU" b="0" dirty="0">
                <a:latin typeface="Segoe UI" panose="020B0502040204020203" pitchFamily="34" charset="0"/>
                <a:cs typeface="Segoe UI" panose="020B0502040204020203" pitchFamily="34" charset="0"/>
              </a:rPr>
              <a:t> These are challenged by the need for obtaining a detailed and representative map of the true concentrations of pollutants in the city. E. Esposito </a:t>
            </a:r>
            <a:r>
              <a:rPr lang="en-AU" b="0" dirty="0" err="1">
                <a:latin typeface="Segoe UI" panose="020B0502040204020203" pitchFamily="34" charset="0"/>
                <a:cs typeface="Segoe UI" panose="020B0502040204020203" pitchFamily="34" charset="0"/>
              </a:rPr>
              <a:t>et.al</a:t>
            </a:r>
            <a:r>
              <a:rPr lang="en-AU" b="0" dirty="0">
                <a:latin typeface="Segoe UI" panose="020B0502040204020203" pitchFamily="34" charset="0"/>
                <a:cs typeface="Segoe UI" panose="020B0502040204020203" pitchFamily="34" charset="0"/>
              </a:rPr>
              <a:t>., 2016</a:t>
            </a:r>
          </a:p>
          <a:p>
            <a:pPr marL="285750" indent="-285750">
              <a:spcAft>
                <a:spcPts val="1200"/>
              </a:spcAft>
              <a:buFont typeface="Arial" panose="020B0604020202020204" pitchFamily="34" charset="0"/>
              <a:buChar char="•"/>
            </a:pPr>
            <a:endParaRPr lang="en-AU" b="0" dirty="0">
              <a:latin typeface="Segoe UI" panose="020B0502040204020203" pitchFamily="34" charset="0"/>
              <a:cs typeface="Segoe UI" panose="020B0502040204020203" pitchFamily="34" charset="0"/>
            </a:endParaRPr>
          </a:p>
          <a:p>
            <a:pPr>
              <a:spcAft>
                <a:spcPts val="1200"/>
              </a:spcAft>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D3CA3B08-EB63-4912-B894-9C8B2A7E02F6}"/>
              </a:ext>
            </a:extLst>
          </p:cNvPr>
          <p:cNvSpPr txBox="1"/>
          <p:nvPr/>
        </p:nvSpPr>
        <p:spPr>
          <a:xfrm>
            <a:off x="8181829" y="5283200"/>
            <a:ext cx="934824" cy="369332"/>
          </a:xfrm>
          <a:prstGeom prst="rect">
            <a:avLst/>
          </a:prstGeom>
          <a:noFill/>
        </p:spPr>
        <p:txBody>
          <a:bodyPr wrap="square" rtlCol="0">
            <a:spAutoFit/>
          </a:bodyPr>
          <a:lstStyle/>
          <a:p>
            <a:r>
              <a:rPr lang="en-US" sz="1800" dirty="0">
                <a:solidFill>
                  <a:schemeClr val="tx1">
                    <a:lumMod val="75000"/>
                    <a:lumOff val="25000"/>
                  </a:schemeClr>
                </a:solidFill>
              </a:rPr>
              <a:t>32.3 K</a:t>
            </a:r>
          </a:p>
        </p:txBody>
      </p:sp>
      <p:pic>
        <p:nvPicPr>
          <p:cNvPr id="8" name="Picture 7" descr="Chart, pie chart&#10;&#10;Description automatically generated">
            <a:extLst>
              <a:ext uri="{FF2B5EF4-FFF2-40B4-BE49-F238E27FC236}">
                <a16:creationId xmlns:a16="http://schemas.microsoft.com/office/drawing/2014/main" id="{2A8A4C17-B9C5-160B-C0A1-6348149F6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651704"/>
            <a:ext cx="6066544" cy="5215696"/>
          </a:xfrm>
          <a:prstGeom prst="rect">
            <a:avLst/>
          </a:prstGeom>
        </p:spPr>
      </p:pic>
      <p:sp>
        <p:nvSpPr>
          <p:cNvPr id="10" name="TextBox 9">
            <a:extLst>
              <a:ext uri="{FF2B5EF4-FFF2-40B4-BE49-F238E27FC236}">
                <a16:creationId xmlns:a16="http://schemas.microsoft.com/office/drawing/2014/main" id="{FA8DF6CA-4CF5-B45E-75CF-E94E08709C22}"/>
              </a:ext>
            </a:extLst>
          </p:cNvPr>
          <p:cNvSpPr txBox="1"/>
          <p:nvPr/>
        </p:nvSpPr>
        <p:spPr>
          <a:xfrm>
            <a:off x="6831411" y="5867400"/>
            <a:ext cx="4570483" cy="738664"/>
          </a:xfrm>
          <a:prstGeom prst="rect">
            <a:avLst/>
          </a:prstGeom>
          <a:noFill/>
        </p:spPr>
        <p:txBody>
          <a:bodyPr wrap="square" rtlCol="0">
            <a:spAutoFit/>
          </a:bodyPr>
          <a:lstStyle/>
          <a:p>
            <a:r>
              <a:rPr lang="en-AU" sz="1400" dirty="0"/>
              <a:t>Datetime Length: 	2004-03-10 - 2005-04-04</a:t>
            </a:r>
          </a:p>
          <a:p>
            <a:r>
              <a:rPr lang="en-AU" sz="1400" dirty="0"/>
              <a:t>Country: 		Italy </a:t>
            </a:r>
          </a:p>
          <a:p>
            <a:r>
              <a:rPr lang="en-AU" sz="1400" dirty="0"/>
              <a:t>City:		assumed Milan</a:t>
            </a:r>
            <a:endParaRPr lang="en-US" sz="1400" dirty="0"/>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Share of AQ Pollutants</a:t>
            </a:r>
            <a:endParaRPr lang="en-AU" spc="-1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2910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9" name="Text Box 12">
            <a:extLst>
              <a:ext uri="{FF2B5EF4-FFF2-40B4-BE49-F238E27FC236}">
                <a16:creationId xmlns:a16="http://schemas.microsoft.com/office/drawing/2014/main" id="{D8EC47E2-97D6-41B1-9085-CD6CA53E763E}"/>
              </a:ext>
            </a:extLst>
          </p:cNvPr>
          <p:cNvSpPr txBox="1">
            <a:spLocks noChangeArrowheads="1"/>
          </p:cNvSpPr>
          <p:nvPr/>
        </p:nvSpPr>
        <p:spPr bwMode="auto">
          <a:xfrm>
            <a:off x="12435840" y="1"/>
            <a:ext cx="2538413" cy="3647152"/>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 (although depending on the project, it may not be feasible to conduct a detailed study)</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Overview of your MSA findings.</a:t>
            </a:r>
            <a:endParaRPr lang="en-US" sz="1200" kern="0" dirty="0">
              <a:solidFill>
                <a:schemeClr val="tx1">
                  <a:lumMod val="65000"/>
                  <a:lumOff val="35000"/>
                </a:schemeClr>
              </a:solidFill>
              <a:cs typeface="Arial" panose="020B0604020202020204" pitchFamily="34" charset="0"/>
            </a:endParaRP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Describe the results and findings of your MSA.  Show the </a:t>
            </a:r>
            <a:r>
              <a:rPr lang="en-US" sz="1200" b="0" kern="0" dirty="0" err="1">
                <a:solidFill>
                  <a:schemeClr val="tx1">
                    <a:lumMod val="65000"/>
                    <a:lumOff val="35000"/>
                  </a:schemeClr>
                </a:solidFill>
                <a:cs typeface="Arial" panose="020B0604020202020204" pitchFamily="34" charset="0"/>
              </a:rPr>
              <a:t>MiniTab</a:t>
            </a:r>
            <a:r>
              <a:rPr lang="en-US" sz="1200" b="0" kern="0" dirty="0">
                <a:solidFill>
                  <a:schemeClr val="tx1">
                    <a:lumMod val="65000"/>
                    <a:lumOff val="35000"/>
                  </a:schemeClr>
                </a:solidFill>
                <a:cs typeface="Arial" panose="020B0604020202020204" pitchFamily="34" charset="0"/>
              </a:rPr>
              <a:t> graphical output and discuss key highlights.  Populate at the bottom of the page in a clear manner whether the MSA proves or disproves you have valid data.</a:t>
            </a:r>
            <a:endParaRPr lang="en-US" sz="1200" i="1" dirty="0">
              <a:solidFill>
                <a:schemeClr val="tx1">
                  <a:lumMod val="65000"/>
                  <a:lumOff val="35000"/>
                </a:schemeClr>
              </a:solidFill>
              <a:cs typeface="Arial" panose="020B0604020202020204" pitchFamily="34" charset="0"/>
            </a:endParaRPr>
          </a:p>
        </p:txBody>
      </p:sp>
      <p:grpSp>
        <p:nvGrpSpPr>
          <p:cNvPr id="18" name="Group 17">
            <a:extLst>
              <a:ext uri="{FF2B5EF4-FFF2-40B4-BE49-F238E27FC236}">
                <a16:creationId xmlns:a16="http://schemas.microsoft.com/office/drawing/2014/main" id="{649B421C-40AD-47B4-A284-27C5A0F0A562}"/>
              </a:ext>
            </a:extLst>
          </p:cNvPr>
          <p:cNvGrpSpPr/>
          <p:nvPr/>
        </p:nvGrpSpPr>
        <p:grpSpPr>
          <a:xfrm>
            <a:off x="12435840" y="3927454"/>
            <a:ext cx="2538413" cy="461665"/>
            <a:chOff x="12435839" y="4572686"/>
            <a:chExt cx="2538413" cy="461665"/>
          </a:xfrm>
        </p:grpSpPr>
        <p:sp>
          <p:nvSpPr>
            <p:cNvPr id="16"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3" name="Picture 2">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Stats of AQ Pollutants</a:t>
            </a:r>
            <a:endParaRPr lang="en-AU" spc="-10" dirty="0">
              <a:latin typeface="Segoe UI" panose="020B0502040204020203" pitchFamily="34" charset="0"/>
              <a:cs typeface="Segoe UI" panose="020B0502040204020203" pitchFamily="34" charset="0"/>
            </a:endParaRPr>
          </a:p>
        </p:txBody>
      </p:sp>
      <p:pic>
        <p:nvPicPr>
          <p:cNvPr id="5" name="Picture 4" descr="Table&#10;&#10;Description automatically generated">
            <a:extLst>
              <a:ext uri="{FF2B5EF4-FFF2-40B4-BE49-F238E27FC236}">
                <a16:creationId xmlns:a16="http://schemas.microsoft.com/office/drawing/2014/main" id="{51AE2334-08D0-D5C3-75A8-01187E9F6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84" y="1660146"/>
            <a:ext cx="11121457" cy="2645829"/>
          </a:xfrm>
          <a:prstGeom prst="rect">
            <a:avLst/>
          </a:prstGeom>
        </p:spPr>
      </p:pic>
    </p:spTree>
    <p:extLst>
      <p:ext uri="{BB962C8B-B14F-4D97-AF65-F5344CB8AC3E}">
        <p14:creationId xmlns:p14="http://schemas.microsoft.com/office/powerpoint/2010/main" val="1251193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Reference Measurement on Detector</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a:xfrm>
            <a:off x="8247454" y="419697"/>
            <a:ext cx="3335486" cy="216172"/>
          </a:xfrm>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a:xfrm>
            <a:off x="8247453" y="194653"/>
            <a:ext cx="3335487" cy="216172"/>
          </a:xfrm>
        </p:spPr>
        <p:txBody>
          <a:bodyPr/>
          <a:lstStyle/>
          <a:p>
            <a:endParaRPr lang="en-US" dirty="0"/>
          </a:p>
        </p:txBody>
      </p:sp>
      <p:pic>
        <p:nvPicPr>
          <p:cNvPr id="5" name="Picture 4" descr="Chart, line chart&#10;&#10;Description automatically generated">
            <a:extLst>
              <a:ext uri="{FF2B5EF4-FFF2-40B4-BE49-F238E27FC236}">
                <a16:creationId xmlns:a16="http://schemas.microsoft.com/office/drawing/2014/main" id="{F9C8764D-3FFA-B08D-B7BB-96455559F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532" y="1289797"/>
            <a:ext cx="2468556" cy="1851417"/>
          </a:xfrm>
          <a:prstGeom prst="rect">
            <a:avLst/>
          </a:prstGeom>
        </p:spPr>
      </p:pic>
      <p:pic>
        <p:nvPicPr>
          <p:cNvPr id="6" name="Picture 5" descr="Chart, line chart&#10;&#10;Description automatically generated">
            <a:extLst>
              <a:ext uri="{FF2B5EF4-FFF2-40B4-BE49-F238E27FC236}">
                <a16:creationId xmlns:a16="http://schemas.microsoft.com/office/drawing/2014/main" id="{6625A56B-512B-DD3E-3984-854C267FD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070" y="1270076"/>
            <a:ext cx="2575527" cy="1818503"/>
          </a:xfrm>
          <a:prstGeom prst="rect">
            <a:avLst/>
          </a:prstGeom>
        </p:spPr>
      </p:pic>
      <p:pic>
        <p:nvPicPr>
          <p:cNvPr id="7" name="Picture 6" descr="Chart, line chart&#10;&#10;Description automatically generated">
            <a:extLst>
              <a:ext uri="{FF2B5EF4-FFF2-40B4-BE49-F238E27FC236}">
                <a16:creationId xmlns:a16="http://schemas.microsoft.com/office/drawing/2014/main" id="{3D65F6F3-A062-FCFC-4435-3B2A624E7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352" y="1322711"/>
            <a:ext cx="2715412" cy="1818503"/>
          </a:xfrm>
          <a:prstGeom prst="rect">
            <a:avLst/>
          </a:prstGeom>
        </p:spPr>
      </p:pic>
      <p:pic>
        <p:nvPicPr>
          <p:cNvPr id="10" name="Picture 9" descr="Chart&#10;&#10;Description automatically generated">
            <a:extLst>
              <a:ext uri="{FF2B5EF4-FFF2-40B4-BE49-F238E27FC236}">
                <a16:creationId xmlns:a16="http://schemas.microsoft.com/office/drawing/2014/main" id="{0C9EB0F5-837E-D713-1253-4635E2F08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704" y="3453686"/>
            <a:ext cx="2600212" cy="1818503"/>
          </a:xfrm>
          <a:prstGeom prst="rect">
            <a:avLst/>
          </a:prstGeom>
        </p:spPr>
      </p:pic>
      <p:pic>
        <p:nvPicPr>
          <p:cNvPr id="11" name="Picture 10" descr="Chart&#10;&#10;Description automatically generated">
            <a:extLst>
              <a:ext uri="{FF2B5EF4-FFF2-40B4-BE49-F238E27FC236}">
                <a16:creationId xmlns:a16="http://schemas.microsoft.com/office/drawing/2014/main" id="{9919088B-7E4D-805D-0B4F-9C06AE55F6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8234" y="3412543"/>
            <a:ext cx="2550842" cy="1859646"/>
          </a:xfrm>
          <a:prstGeom prst="rect">
            <a:avLst/>
          </a:prstGeom>
        </p:spPr>
      </p:pic>
      <p:pic>
        <p:nvPicPr>
          <p:cNvPr id="12" name="Picture 11" descr="Chart&#10;&#10;Description automatically generated">
            <a:extLst>
              <a:ext uri="{FF2B5EF4-FFF2-40B4-BE49-F238E27FC236}">
                <a16:creationId xmlns:a16="http://schemas.microsoft.com/office/drawing/2014/main" id="{DDE70D3F-B949-6F06-C0E1-A192AF6946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800" y="3429000"/>
            <a:ext cx="2633127" cy="1843189"/>
          </a:xfrm>
          <a:prstGeom prst="rect">
            <a:avLst/>
          </a:prstGeom>
        </p:spPr>
      </p:pic>
      <p:sp>
        <p:nvSpPr>
          <p:cNvPr id="13" name="Text Placeholder 3">
            <a:extLst>
              <a:ext uri="{FF2B5EF4-FFF2-40B4-BE49-F238E27FC236}">
                <a16:creationId xmlns:a16="http://schemas.microsoft.com/office/drawing/2014/main" id="{D9CD1B9F-1042-110A-1401-F08A9B71387E}"/>
              </a:ext>
            </a:extLst>
          </p:cNvPr>
          <p:cNvSpPr txBox="1">
            <a:spLocks/>
          </p:cNvSpPr>
          <p:nvPr/>
        </p:nvSpPr>
        <p:spPr>
          <a:xfrm>
            <a:off x="8399854" y="57209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4" name="Text Placeholder 12">
            <a:extLst>
              <a:ext uri="{FF2B5EF4-FFF2-40B4-BE49-F238E27FC236}">
                <a16:creationId xmlns:a16="http://schemas.microsoft.com/office/drawing/2014/main" id="{AFC10090-EF2A-98B2-2F8F-E7C9D5F750B0}"/>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2893390D-6880-2505-BAE9-F89B957E3DB9}"/>
              </a:ext>
            </a:extLst>
          </p:cNvPr>
          <p:cNvSpPr txBox="1"/>
          <p:nvPr/>
        </p:nvSpPr>
        <p:spPr>
          <a:xfrm>
            <a:off x="1905000" y="5396660"/>
            <a:ext cx="9601200" cy="646331"/>
          </a:xfrm>
          <a:prstGeom prst="rect">
            <a:avLst/>
          </a:prstGeom>
          <a:noFill/>
        </p:spPr>
        <p:txBody>
          <a:bodyPr wrap="square">
            <a:spAutoFit/>
          </a:bodyPr>
          <a:lstStyle/>
          <a:p>
            <a:pPr algn="l"/>
            <a:r>
              <a:rPr lang="en-AU" b="0" i="0" dirty="0">
                <a:solidFill>
                  <a:srgbClr val="000000"/>
                </a:solidFill>
                <a:effectLst/>
                <a:latin typeface="Segoe UI" panose="020B0502040204020203" pitchFamily="34" charset="0"/>
                <a:cs typeface="Segoe UI" panose="020B0502040204020203" pitchFamily="34" charset="0"/>
              </a:rPr>
              <a:t>Fig.: Plot of reference concentration data (Roof Dataset). The CO concentration data present a seasonality with time and it is not used in this work.</a:t>
            </a:r>
          </a:p>
        </p:txBody>
      </p:sp>
    </p:spTree>
    <p:extLst>
      <p:ext uri="{BB962C8B-B14F-4D97-AF65-F5344CB8AC3E}">
        <p14:creationId xmlns:p14="http://schemas.microsoft.com/office/powerpoint/2010/main" val="2156876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Sensors Measurement on the Detector</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8" name="Picture 7" descr="Chart&#10;&#10;Description automatically generated">
            <a:extLst>
              <a:ext uri="{FF2B5EF4-FFF2-40B4-BE49-F238E27FC236}">
                <a16:creationId xmlns:a16="http://schemas.microsoft.com/office/drawing/2014/main" id="{79370BFE-F9D9-5BBD-9243-8BA6A75A2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418" y="1427780"/>
            <a:ext cx="2725489" cy="1904456"/>
          </a:xfrm>
          <a:prstGeom prst="rect">
            <a:avLst/>
          </a:prstGeom>
        </p:spPr>
      </p:pic>
      <p:pic>
        <p:nvPicPr>
          <p:cNvPr id="12" name="Picture 11" descr="Chart, line chart&#10;&#10;Description automatically generated">
            <a:extLst>
              <a:ext uri="{FF2B5EF4-FFF2-40B4-BE49-F238E27FC236}">
                <a16:creationId xmlns:a16="http://schemas.microsoft.com/office/drawing/2014/main" id="{7995AD2F-5676-893C-54C8-183DD1F0A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900" y="1464459"/>
            <a:ext cx="2700096" cy="1887528"/>
          </a:xfrm>
          <a:prstGeom prst="rect">
            <a:avLst/>
          </a:prstGeom>
        </p:spPr>
      </p:pic>
      <p:pic>
        <p:nvPicPr>
          <p:cNvPr id="22" name="Picture 21" descr="Chart&#10;&#10;Description automatically generated">
            <a:extLst>
              <a:ext uri="{FF2B5EF4-FFF2-40B4-BE49-F238E27FC236}">
                <a16:creationId xmlns:a16="http://schemas.microsoft.com/office/drawing/2014/main" id="{06816DDE-90CE-7ECA-1D3D-1F6700979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1146" y="1410851"/>
            <a:ext cx="2784739" cy="1921385"/>
          </a:xfrm>
          <a:prstGeom prst="rect">
            <a:avLst/>
          </a:prstGeom>
        </p:spPr>
      </p:pic>
      <p:pic>
        <p:nvPicPr>
          <p:cNvPr id="29" name="Picture 28" descr="Chart, line chart&#10;&#10;Description automatically generated">
            <a:extLst>
              <a:ext uri="{FF2B5EF4-FFF2-40B4-BE49-F238E27FC236}">
                <a16:creationId xmlns:a16="http://schemas.microsoft.com/office/drawing/2014/main" id="{32426ADC-B323-619F-E429-D51AD4D1D7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1507" y="3514477"/>
            <a:ext cx="2750882" cy="1879064"/>
          </a:xfrm>
          <a:prstGeom prst="rect">
            <a:avLst/>
          </a:prstGeom>
        </p:spPr>
      </p:pic>
      <p:pic>
        <p:nvPicPr>
          <p:cNvPr id="30" name="Picture 29" descr="Chart&#10;&#10;Description automatically generated">
            <a:extLst>
              <a:ext uri="{FF2B5EF4-FFF2-40B4-BE49-F238E27FC236}">
                <a16:creationId xmlns:a16="http://schemas.microsoft.com/office/drawing/2014/main" id="{6EB8A41C-0FE4-BC9E-1E1B-45688EFFC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416" y="3551156"/>
            <a:ext cx="2683167" cy="1879064"/>
          </a:xfrm>
          <a:prstGeom prst="rect">
            <a:avLst/>
          </a:prstGeom>
        </p:spPr>
      </p:pic>
      <p:sp>
        <p:nvSpPr>
          <p:cNvPr id="31" name="Text Placeholder 3">
            <a:extLst>
              <a:ext uri="{FF2B5EF4-FFF2-40B4-BE49-F238E27FC236}">
                <a16:creationId xmlns:a16="http://schemas.microsoft.com/office/drawing/2014/main" id="{A14D2A3C-0B01-EA9D-B9D5-D611A0DDE742}"/>
              </a:ext>
            </a:extLst>
          </p:cNvPr>
          <p:cNvSpPr txBox="1">
            <a:spLocks/>
          </p:cNvSpPr>
          <p:nvPr/>
        </p:nvSpPr>
        <p:spPr>
          <a:xfrm>
            <a:off x="8399854" y="57209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32" name="Text Placeholder 12">
            <a:extLst>
              <a:ext uri="{FF2B5EF4-FFF2-40B4-BE49-F238E27FC236}">
                <a16:creationId xmlns:a16="http://schemas.microsoft.com/office/drawing/2014/main" id="{26932A5B-AB00-3338-6240-2C93A615EF36}"/>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E95C80DF-C1BA-4C6D-6812-93799F53ACC4}"/>
              </a:ext>
            </a:extLst>
          </p:cNvPr>
          <p:cNvSpPr txBox="1"/>
          <p:nvPr/>
        </p:nvSpPr>
        <p:spPr>
          <a:xfrm>
            <a:off x="1293543" y="5430220"/>
            <a:ext cx="9987571" cy="923330"/>
          </a:xfrm>
          <a:prstGeom prst="rect">
            <a:avLst/>
          </a:prstGeom>
          <a:noFill/>
        </p:spPr>
        <p:txBody>
          <a:bodyPr wrap="square">
            <a:spAutoFit/>
          </a:bodyPr>
          <a:lstStyle/>
          <a:p>
            <a:r>
              <a:rPr lang="en-AU" dirty="0">
                <a:latin typeface="Segoe UI" panose="020B0502040204020203" pitchFamily="34" charset="0"/>
                <a:cs typeface="Segoe UI" panose="020B0502040204020203" pitchFamily="34" charset="0"/>
              </a:rPr>
              <a:t>Fig.: Plot of uncalibrated </a:t>
            </a:r>
            <a:r>
              <a:rPr lang="en-AU" dirty="0" err="1">
                <a:latin typeface="Segoe UI" panose="020B0502040204020203" pitchFamily="34" charset="0"/>
                <a:cs typeface="Segoe UI" panose="020B0502040204020203" pitchFamily="34" charset="0"/>
              </a:rPr>
              <a:t>SnaQ</a:t>
            </a:r>
            <a:r>
              <a:rPr lang="en-AU" dirty="0">
                <a:latin typeface="Segoe UI" panose="020B0502040204020203" pitchFamily="34" charset="0"/>
                <a:cs typeface="Segoe UI" panose="020B0502040204020203" pitchFamily="34" charset="0"/>
              </a:rPr>
              <a:t> EC Sensors Data (Temperature Correction apply) versus time (seconds), plus Temperature (T) and </a:t>
            </a:r>
          </a:p>
          <a:p>
            <a:r>
              <a:rPr lang="en-AU" b="1" dirty="0">
                <a:latin typeface="Segoe UI" panose="020B0502040204020203" pitchFamily="34" charset="0"/>
                <a:cs typeface="Segoe UI" panose="020B0502040204020203" pitchFamily="34" charset="0"/>
              </a:rPr>
              <a:t>Humidity (RH) sensors. The daily oscillation pattern is evident.</a:t>
            </a:r>
          </a:p>
        </p:txBody>
      </p:sp>
    </p:spTree>
    <p:extLst>
      <p:ext uri="{BB962C8B-B14F-4D97-AF65-F5344CB8AC3E}">
        <p14:creationId xmlns:p14="http://schemas.microsoft.com/office/powerpoint/2010/main" val="3806575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423070"/>
            <a:ext cx="11173930" cy="1243930"/>
          </a:xfrm>
          <a:prstGeom prst="rect">
            <a:avLst/>
          </a:prstGeom>
        </p:spPr>
        <p:txBody>
          <a:bodyPr vert="horz" wrap="square" lIns="0" tIns="12700" rIns="0" bIns="0" rtlCol="0">
            <a:spAutoFit/>
          </a:bodyPr>
          <a:lstStyle/>
          <a:p>
            <a:pPr marL="12700">
              <a:lnSpc>
                <a:spcPct val="100000"/>
              </a:lnSpc>
              <a:spcBef>
                <a:spcPts val="100"/>
              </a:spcBef>
            </a:pPr>
            <a:r>
              <a:rPr lang="en-US" sz="4000" dirty="0"/>
              <a:t>AIR QUALITY</a:t>
            </a:r>
            <a:r>
              <a:rPr sz="4000" spc="75" dirty="0"/>
              <a:t> </a:t>
            </a:r>
            <a:r>
              <a:rPr lang="en-US" sz="4000" dirty="0"/>
              <a:t>UNIVARIATE AND MULTIVARIATE PREDICTION WITH DEEP LEARNING CNN-LSTM-ML</a:t>
            </a:r>
            <a:endParaRPr sz="40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lang="en-US" sz="1800" b="0" spc="-35" dirty="0">
                <a:solidFill>
                  <a:srgbClr val="FFFFFF"/>
                </a:solidFill>
                <a:latin typeface="Segoe UI Semilight"/>
                <a:cs typeface="Segoe UI Semilight"/>
              </a:rPr>
              <a:t>AI/ML Senior </a:t>
            </a:r>
            <a:r>
              <a:rPr lang="en-US" spc="-35" dirty="0">
                <a:solidFill>
                  <a:srgbClr val="FFFFFF"/>
                </a:solidFill>
                <a:latin typeface="Segoe UI Semilight"/>
                <a:cs typeface="Segoe UI Semilight"/>
              </a:rPr>
              <a:t>Strategists/ </a:t>
            </a:r>
            <a:r>
              <a:rPr lang="en-US" sz="1800" b="0" spc="-35" dirty="0">
                <a:solidFill>
                  <a:srgbClr val="FFFFFF"/>
                </a:solidFill>
                <a:latin typeface="Segoe UI Semilight"/>
                <a:cs typeface="Segoe UI Semilight"/>
              </a:rPr>
              <a:t>Product Manager</a:t>
            </a:r>
            <a:r>
              <a:rPr sz="1800" b="0" dirty="0">
                <a:solidFill>
                  <a:srgbClr val="FFFFFF"/>
                </a:solidFill>
                <a:latin typeface="Segoe UI Semilight"/>
                <a:cs typeface="Segoe UI Semilight"/>
              </a:rPr>
              <a:t>:</a:t>
            </a:r>
            <a:r>
              <a:rPr lang="en-US" sz="1800" b="0" dirty="0">
                <a:solidFill>
                  <a:srgbClr val="FFFFFF"/>
                </a:solidFill>
                <a:latin typeface="Segoe UI Semilight"/>
                <a:cs typeface="Segoe UI Semilight"/>
              </a:rPr>
              <a:t>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715000"/>
            <a:ext cx="1391689" cy="785358"/>
          </a:xfrm>
          <a:prstGeom prst="rect">
            <a:avLst/>
          </a:prstGeom>
        </p:spPr>
      </p:pic>
    </p:spTree>
    <p:extLst>
      <p:ext uri="{BB962C8B-B14F-4D97-AF65-F5344CB8AC3E}">
        <p14:creationId xmlns:p14="http://schemas.microsoft.com/office/powerpoint/2010/main" val="179015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Exogenous Variables</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C55A1B63-76BF-3D13-1182-640545947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150" y="2033487"/>
            <a:ext cx="4064000" cy="2844800"/>
          </a:xfrm>
          <a:prstGeom prst="rect">
            <a:avLst/>
          </a:prstGeom>
        </p:spPr>
      </p:pic>
      <p:pic>
        <p:nvPicPr>
          <p:cNvPr id="6" name="Picture 5" descr="Chart&#10;&#10;Description automatically generated">
            <a:extLst>
              <a:ext uri="{FF2B5EF4-FFF2-40B4-BE49-F238E27FC236}">
                <a16:creationId xmlns:a16="http://schemas.microsoft.com/office/drawing/2014/main" id="{A6BA0E5B-2D38-F6D8-1D4B-50BC386E2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93900"/>
            <a:ext cx="3937000" cy="2870200"/>
          </a:xfrm>
          <a:prstGeom prst="rect">
            <a:avLst/>
          </a:prstGeom>
        </p:spPr>
      </p:pic>
      <p:sp>
        <p:nvSpPr>
          <p:cNvPr id="8" name="TextBox 7">
            <a:extLst>
              <a:ext uri="{FF2B5EF4-FFF2-40B4-BE49-F238E27FC236}">
                <a16:creationId xmlns:a16="http://schemas.microsoft.com/office/drawing/2014/main" id="{313EDD60-353D-BFCC-3B1E-20D3FFC3DDBE}"/>
              </a:ext>
            </a:extLst>
          </p:cNvPr>
          <p:cNvSpPr txBox="1"/>
          <p:nvPr/>
        </p:nvSpPr>
        <p:spPr>
          <a:xfrm>
            <a:off x="2070819" y="4864100"/>
            <a:ext cx="7733582" cy="646331"/>
          </a:xfrm>
          <a:prstGeom prst="rect">
            <a:avLst/>
          </a:prstGeom>
          <a:noFill/>
        </p:spPr>
        <p:txBody>
          <a:bodyPr wrap="square">
            <a:spAutoFit/>
          </a:bodyPr>
          <a:lstStyle/>
          <a:p>
            <a:pPr algn="just"/>
            <a:r>
              <a:rPr lang="en-AU" dirty="0">
                <a:latin typeface="Segoe UI" panose="020B0502040204020203" pitchFamily="34" charset="0"/>
                <a:cs typeface="Segoe UI" panose="020B0502040204020203" pitchFamily="34" charset="0"/>
              </a:rPr>
              <a:t>Fig.: </a:t>
            </a:r>
            <a:r>
              <a:rPr lang="en-AU" b="0" i="0" dirty="0">
                <a:solidFill>
                  <a:srgbClr val="000000"/>
                </a:solidFill>
                <a:effectLst/>
                <a:latin typeface="Segoe UI" panose="020B0502040204020203" pitchFamily="34" charset="0"/>
                <a:cs typeface="Segoe UI" panose="020B0502040204020203" pitchFamily="34" charset="0"/>
              </a:rPr>
              <a:t>Plot of reference exogenous data. The </a:t>
            </a:r>
            <a:r>
              <a:rPr lang="en-AU" b="1" i="0" dirty="0">
                <a:solidFill>
                  <a:srgbClr val="000000"/>
                </a:solidFill>
                <a:effectLst/>
                <a:latin typeface="Segoe UI" panose="020B0502040204020203" pitchFamily="34" charset="0"/>
                <a:cs typeface="Segoe UI" panose="020B0502040204020203" pitchFamily="34" charset="0"/>
              </a:rPr>
              <a:t>temperature</a:t>
            </a:r>
            <a:r>
              <a:rPr lang="en-AU" b="0" i="0" dirty="0">
                <a:solidFill>
                  <a:srgbClr val="000000"/>
                </a:solidFill>
                <a:effectLst/>
                <a:latin typeface="Segoe UI" panose="020B0502040204020203" pitchFamily="34" charset="0"/>
                <a:cs typeface="Segoe UI" panose="020B0502040204020203" pitchFamily="34" charset="0"/>
              </a:rPr>
              <a:t> and </a:t>
            </a:r>
            <a:r>
              <a:rPr lang="en-AU" b="1" i="0" dirty="0">
                <a:solidFill>
                  <a:srgbClr val="000000"/>
                </a:solidFill>
                <a:effectLst/>
                <a:latin typeface="Segoe UI" panose="020B0502040204020203" pitchFamily="34" charset="0"/>
                <a:cs typeface="Segoe UI" panose="020B0502040204020203" pitchFamily="34" charset="0"/>
              </a:rPr>
              <a:t>relative humidity</a:t>
            </a:r>
            <a:r>
              <a:rPr lang="en-AU" b="0" i="0" dirty="0">
                <a:solidFill>
                  <a:srgbClr val="000000"/>
                </a:solidFill>
                <a:effectLst/>
                <a:latin typeface="Segoe UI" panose="020B0502040204020203" pitchFamily="34" charset="0"/>
                <a:cs typeface="Segoe UI" panose="020B0502040204020203" pitchFamily="34" charset="0"/>
              </a:rPr>
              <a:t> data present a </a:t>
            </a:r>
            <a:r>
              <a:rPr lang="en-AU" b="1" i="0" dirty="0">
                <a:solidFill>
                  <a:srgbClr val="000000"/>
                </a:solidFill>
                <a:effectLst/>
                <a:latin typeface="Segoe UI" panose="020B0502040204020203" pitchFamily="34" charset="0"/>
                <a:cs typeface="Segoe UI" panose="020B0502040204020203" pitchFamily="34" charset="0"/>
              </a:rPr>
              <a:t>seasonality</a:t>
            </a:r>
            <a:r>
              <a:rPr lang="en-AU" b="0" i="0" dirty="0">
                <a:solidFill>
                  <a:srgbClr val="000000"/>
                </a:solidFill>
                <a:effectLst/>
                <a:latin typeface="Segoe UI" panose="020B0502040204020203" pitchFamily="34" charset="0"/>
                <a:cs typeface="Segoe UI" panose="020B0502040204020203" pitchFamily="34" charset="0"/>
              </a:rPr>
              <a:t> with time. RH is the target variable.</a:t>
            </a:r>
            <a:endParaRPr lang="en-AU" b="1" dirty="0">
              <a:latin typeface="Segoe UI" panose="020B0502040204020203" pitchFamily="34" charset="0"/>
              <a:cs typeface="Segoe UI" panose="020B0502040204020203" pitchFamily="34" charset="0"/>
            </a:endParaRPr>
          </a:p>
        </p:txBody>
      </p:sp>
      <p:sp>
        <p:nvSpPr>
          <p:cNvPr id="9" name="Text Placeholder 3">
            <a:extLst>
              <a:ext uri="{FF2B5EF4-FFF2-40B4-BE49-F238E27FC236}">
                <a16:creationId xmlns:a16="http://schemas.microsoft.com/office/drawing/2014/main" id="{E67F2E62-F202-B1FB-4E59-F8063D5B695F}"/>
              </a:ext>
            </a:extLst>
          </p:cNvPr>
          <p:cNvSpPr txBox="1">
            <a:spLocks/>
          </p:cNvSpPr>
          <p:nvPr/>
        </p:nvSpPr>
        <p:spPr>
          <a:xfrm>
            <a:off x="85344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0" name="Text Placeholder 12">
            <a:extLst>
              <a:ext uri="{FF2B5EF4-FFF2-40B4-BE49-F238E27FC236}">
                <a16:creationId xmlns:a16="http://schemas.microsoft.com/office/drawing/2014/main" id="{7D78DE4F-67B1-C1F9-4673-7AA950B410DB}"/>
              </a:ext>
            </a:extLst>
          </p:cNvPr>
          <p:cNvSpPr txBox="1">
            <a:spLocks/>
          </p:cNvSpPr>
          <p:nvPr/>
        </p:nvSpPr>
        <p:spPr>
          <a:xfrm>
            <a:off x="85344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544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Measurement Details CO Example</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sp>
        <p:nvSpPr>
          <p:cNvPr id="8" name="TextBox 7">
            <a:extLst>
              <a:ext uri="{FF2B5EF4-FFF2-40B4-BE49-F238E27FC236}">
                <a16:creationId xmlns:a16="http://schemas.microsoft.com/office/drawing/2014/main" id="{313EDD60-353D-BFCC-3B1E-20D3FFC3DDBE}"/>
              </a:ext>
            </a:extLst>
          </p:cNvPr>
          <p:cNvSpPr txBox="1"/>
          <p:nvPr/>
        </p:nvSpPr>
        <p:spPr>
          <a:xfrm>
            <a:off x="2070819" y="5680636"/>
            <a:ext cx="7733582" cy="646331"/>
          </a:xfrm>
          <a:prstGeom prst="rect">
            <a:avLst/>
          </a:prstGeom>
          <a:noFill/>
        </p:spPr>
        <p:txBody>
          <a:bodyPr wrap="square">
            <a:spAutoFit/>
          </a:bodyPr>
          <a:lstStyle/>
          <a:p>
            <a:pPr algn="just"/>
            <a:r>
              <a:rPr lang="en-AU" dirty="0">
                <a:latin typeface="Segoe UI" panose="020B0502040204020203" pitchFamily="34" charset="0"/>
                <a:cs typeface="Segoe UI" panose="020B0502040204020203" pitchFamily="34" charset="0"/>
              </a:rPr>
              <a:t>Fig.: </a:t>
            </a:r>
            <a:r>
              <a:rPr lang="en-AU" b="0" i="0" dirty="0">
                <a:solidFill>
                  <a:srgbClr val="000000"/>
                </a:solidFill>
                <a:effectLst/>
                <a:latin typeface="Segoe UI" panose="020B0502040204020203" pitchFamily="34" charset="0"/>
                <a:cs typeface="Segoe UI" panose="020B0502040204020203" pitchFamily="34" charset="0"/>
              </a:rPr>
              <a:t>Plot of reference concentration CO ground truth data. Calendar plot on the left and time variation on the right.</a:t>
            </a:r>
            <a:endParaRPr lang="en-AU" b="1" dirty="0">
              <a:latin typeface="Segoe UI" panose="020B0502040204020203" pitchFamily="34" charset="0"/>
              <a:cs typeface="Segoe UI" panose="020B0502040204020203" pitchFamily="34" charset="0"/>
            </a:endParaRPr>
          </a:p>
        </p:txBody>
      </p:sp>
      <p:sp>
        <p:nvSpPr>
          <p:cNvPr id="9" name="Text Placeholder 3">
            <a:extLst>
              <a:ext uri="{FF2B5EF4-FFF2-40B4-BE49-F238E27FC236}">
                <a16:creationId xmlns:a16="http://schemas.microsoft.com/office/drawing/2014/main" id="{E67F2E62-F202-B1FB-4E59-F8063D5B695F}"/>
              </a:ext>
            </a:extLst>
          </p:cNvPr>
          <p:cNvSpPr txBox="1">
            <a:spLocks/>
          </p:cNvSpPr>
          <p:nvPr/>
        </p:nvSpPr>
        <p:spPr>
          <a:xfrm>
            <a:off x="85344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0" name="Text Placeholder 12">
            <a:extLst>
              <a:ext uri="{FF2B5EF4-FFF2-40B4-BE49-F238E27FC236}">
                <a16:creationId xmlns:a16="http://schemas.microsoft.com/office/drawing/2014/main" id="{7D78DE4F-67B1-C1F9-4673-7AA950B410DB}"/>
              </a:ext>
            </a:extLst>
          </p:cNvPr>
          <p:cNvSpPr txBox="1">
            <a:spLocks/>
          </p:cNvSpPr>
          <p:nvPr/>
        </p:nvSpPr>
        <p:spPr>
          <a:xfrm>
            <a:off x="85344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pic>
        <p:nvPicPr>
          <p:cNvPr id="11" name="Picture 10" descr="Chart, line chart&#10;&#10;Description automatically generated">
            <a:extLst>
              <a:ext uri="{FF2B5EF4-FFF2-40B4-BE49-F238E27FC236}">
                <a16:creationId xmlns:a16="http://schemas.microsoft.com/office/drawing/2014/main" id="{47F5A6E5-3055-E51A-2C7E-616B8711D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55" y="1325157"/>
            <a:ext cx="5416841" cy="4062631"/>
          </a:xfrm>
          <a:prstGeom prst="rect">
            <a:avLst/>
          </a:prstGeom>
        </p:spPr>
      </p:pic>
      <p:pic>
        <p:nvPicPr>
          <p:cNvPr id="13" name="Picture 12" descr="Calendar&#10;&#10;Description automatically generated">
            <a:extLst>
              <a:ext uri="{FF2B5EF4-FFF2-40B4-BE49-F238E27FC236}">
                <a16:creationId xmlns:a16="http://schemas.microsoft.com/office/drawing/2014/main" id="{DF076BC5-75EB-B00D-6603-17F151896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01" y="1571425"/>
            <a:ext cx="5214844" cy="3715150"/>
          </a:xfrm>
          <a:prstGeom prst="rect">
            <a:avLst/>
          </a:prstGeom>
        </p:spPr>
      </p:pic>
    </p:spTree>
    <p:extLst>
      <p:ext uri="{BB962C8B-B14F-4D97-AF65-F5344CB8AC3E}">
        <p14:creationId xmlns:p14="http://schemas.microsoft.com/office/powerpoint/2010/main" val="590630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Humans are very sensitive to humidity</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 line chart&#10;&#10;Description automatically generated">
            <a:extLst>
              <a:ext uri="{FF2B5EF4-FFF2-40B4-BE49-F238E27FC236}">
                <a16:creationId xmlns:a16="http://schemas.microsoft.com/office/drawing/2014/main" id="{0657948F-81B5-3DB4-50A1-3D1532384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588" y="887347"/>
            <a:ext cx="5590724" cy="5437253"/>
          </a:xfrm>
          <a:prstGeom prst="rect">
            <a:avLst/>
          </a:prstGeom>
        </p:spPr>
      </p:pic>
      <p:sp>
        <p:nvSpPr>
          <p:cNvPr id="11" name="Text Placeholder 3">
            <a:extLst>
              <a:ext uri="{FF2B5EF4-FFF2-40B4-BE49-F238E27FC236}">
                <a16:creationId xmlns:a16="http://schemas.microsoft.com/office/drawing/2014/main" id="{5BBA05F8-D10B-1A3F-D3E5-DA57AEAA26E9}"/>
              </a:ext>
            </a:extLst>
          </p:cNvPr>
          <p:cNvSpPr txBox="1">
            <a:spLocks/>
          </p:cNvSpPr>
          <p:nvPr/>
        </p:nvSpPr>
        <p:spPr>
          <a:xfrm>
            <a:off x="86106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2" name="Text Placeholder 12">
            <a:extLst>
              <a:ext uri="{FF2B5EF4-FFF2-40B4-BE49-F238E27FC236}">
                <a16:creationId xmlns:a16="http://schemas.microsoft.com/office/drawing/2014/main" id="{D1AB771F-D5F5-2AD5-977B-A88A8CAC8AEF}"/>
              </a:ext>
            </a:extLst>
          </p:cNvPr>
          <p:cNvSpPr txBox="1">
            <a:spLocks/>
          </p:cNvSpPr>
          <p:nvPr/>
        </p:nvSpPr>
        <p:spPr>
          <a:xfrm>
            <a:off x="86106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1FEC4A9B-271B-39AD-F172-AC50626C506E}"/>
              </a:ext>
            </a:extLst>
          </p:cNvPr>
          <p:cNvSpPr txBox="1"/>
          <p:nvPr/>
        </p:nvSpPr>
        <p:spPr>
          <a:xfrm>
            <a:off x="3019876" y="6220779"/>
            <a:ext cx="5590724" cy="369332"/>
          </a:xfrm>
          <a:prstGeom prst="rect">
            <a:avLst/>
          </a:prstGeom>
          <a:noFill/>
        </p:spPr>
        <p:txBody>
          <a:bodyPr wrap="square">
            <a:spAutoFit/>
          </a:bodyPr>
          <a:lstStyle/>
          <a:p>
            <a:pPr algn="l"/>
            <a:r>
              <a:rPr lang="en-AU" dirty="0">
                <a:latin typeface="Segoe UI" panose="020B0502040204020203" pitchFamily="34" charset="0"/>
                <a:cs typeface="Segoe UI" panose="020B0502040204020203" pitchFamily="34" charset="0"/>
              </a:rPr>
              <a:t>Fig.: Relative humidity and temperature threshold.</a:t>
            </a:r>
            <a:endParaRPr lang="en-AU"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984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10;&#10;Description automatically generated">
            <a:extLst>
              <a:ext uri="{FF2B5EF4-FFF2-40B4-BE49-F238E27FC236}">
                <a16:creationId xmlns:a16="http://schemas.microsoft.com/office/drawing/2014/main" id="{1FC2BDB6-EB1A-F03F-9D63-A1897E437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850" y="1944616"/>
            <a:ext cx="7784299" cy="2999362"/>
          </a:xfrm>
          <a:prstGeom prst="rect">
            <a:avLst/>
          </a:prstGeom>
        </p:spPr>
      </p:pic>
      <p:pic>
        <p:nvPicPr>
          <p:cNvPr id="8" name="Picture 7" descr="Chart, line chart&#10;&#10;Description automatically generated">
            <a:extLst>
              <a:ext uri="{FF2B5EF4-FFF2-40B4-BE49-F238E27FC236}">
                <a16:creationId xmlns:a16="http://schemas.microsoft.com/office/drawing/2014/main" id="{D6F15DC6-0934-6E64-E44B-73BBDC994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963" y="1929689"/>
            <a:ext cx="7784300" cy="2998621"/>
          </a:xfrm>
          <a:prstGeom prst="rect">
            <a:avLst/>
          </a:prstGeom>
        </p:spPr>
      </p:pic>
      <p:pic>
        <p:nvPicPr>
          <p:cNvPr id="14" name="Picture 13" descr="Chart, line chart&#10;&#10;Description automatically generated">
            <a:extLst>
              <a:ext uri="{FF2B5EF4-FFF2-40B4-BE49-F238E27FC236}">
                <a16:creationId xmlns:a16="http://schemas.microsoft.com/office/drawing/2014/main" id="{739B2F7D-B0C6-8665-D72D-B9285AFCA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509" y="1915876"/>
            <a:ext cx="7784303" cy="3099586"/>
          </a:xfrm>
          <a:prstGeom prst="rect">
            <a:avLst/>
          </a:prstGeom>
        </p:spPr>
      </p:pic>
      <p:pic>
        <p:nvPicPr>
          <p:cNvPr id="12" name="Picture 11" descr="Chart, line chart&#10;&#10;Description automatically generated">
            <a:extLst>
              <a:ext uri="{FF2B5EF4-FFF2-40B4-BE49-F238E27FC236}">
                <a16:creationId xmlns:a16="http://schemas.microsoft.com/office/drawing/2014/main" id="{2FED8740-86B9-4DE9-35CF-D1446FDCE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679" y="1911464"/>
            <a:ext cx="7784301" cy="3035070"/>
          </a:xfrm>
          <a:prstGeom prst="rect">
            <a:avLst/>
          </a:prstGeom>
        </p:spPr>
      </p:pic>
      <p:sp>
        <p:nvSpPr>
          <p:cNvPr id="18" name="Title 1">
            <a:extLst>
              <a:ext uri="{FF2B5EF4-FFF2-40B4-BE49-F238E27FC236}">
                <a16:creationId xmlns:a16="http://schemas.microsoft.com/office/drawing/2014/main" id="{B5187FD8-C52F-E3A6-DB99-BF780FA21940}"/>
              </a:ext>
            </a:extLst>
          </p:cNvPr>
          <p:cNvSpPr>
            <a:spLocks noGrp="1"/>
          </p:cNvSpPr>
          <p:nvPr>
            <p:ph type="title"/>
          </p:nvPr>
        </p:nvSpPr>
        <p:spPr>
          <a:xfrm>
            <a:off x="538684" y="261011"/>
            <a:ext cx="11497290" cy="553998"/>
          </a:xfrm>
        </p:spPr>
        <p:txBody>
          <a:bodyPr/>
          <a:lstStyle/>
          <a:p>
            <a:r>
              <a:rPr lang="en-US" dirty="0"/>
              <a:t>Relative Humidity is inverse correlated with temperature</a:t>
            </a:r>
          </a:p>
        </p:txBody>
      </p:sp>
      <p:sp>
        <p:nvSpPr>
          <p:cNvPr id="19" name="Text Placeholder 3">
            <a:extLst>
              <a:ext uri="{FF2B5EF4-FFF2-40B4-BE49-F238E27FC236}">
                <a16:creationId xmlns:a16="http://schemas.microsoft.com/office/drawing/2014/main" id="{6A514A58-A98C-4256-7578-1562A784F861}"/>
              </a:ext>
            </a:extLst>
          </p:cNvPr>
          <p:cNvSpPr txBox="1">
            <a:spLocks/>
          </p:cNvSpPr>
          <p:nvPr/>
        </p:nvSpPr>
        <p:spPr>
          <a:xfrm>
            <a:off x="8458200" y="6263195"/>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20" name="Text Placeholder 12">
            <a:extLst>
              <a:ext uri="{FF2B5EF4-FFF2-40B4-BE49-F238E27FC236}">
                <a16:creationId xmlns:a16="http://schemas.microsoft.com/office/drawing/2014/main" id="{5707B516-5C69-1B8D-4112-609D55D74934}"/>
              </a:ext>
            </a:extLst>
          </p:cNvPr>
          <p:cNvSpPr txBox="1">
            <a:spLocks/>
          </p:cNvSpPr>
          <p:nvPr/>
        </p:nvSpPr>
        <p:spPr>
          <a:xfrm>
            <a:off x="8458199" y="6038151"/>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576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D0D-68A3-88C3-547B-ADB8146B353B}"/>
              </a:ext>
            </a:extLst>
          </p:cNvPr>
          <p:cNvSpPr>
            <a:spLocks noGrp="1"/>
          </p:cNvSpPr>
          <p:nvPr>
            <p:ph type="title"/>
          </p:nvPr>
        </p:nvSpPr>
        <p:spPr>
          <a:xfrm>
            <a:off x="538684" y="261011"/>
            <a:ext cx="11497290" cy="1661993"/>
          </a:xfrm>
        </p:spPr>
        <p:txBody>
          <a:bodyPr/>
          <a:lstStyle/>
          <a:p>
            <a:pPr rtl="0"/>
            <a:r>
              <a:rPr lang="en-AU" b="1" u="sng" dirty="0"/>
              <a:t>Relation between relative humidity and temperature</a:t>
            </a:r>
            <a:br>
              <a:rPr lang="en-AU" dirty="0"/>
            </a:br>
            <a:br>
              <a:rPr lang="en-AU" dirty="0"/>
            </a:br>
            <a:endParaRPr lang="en-US" dirty="0"/>
          </a:p>
        </p:txBody>
      </p:sp>
      <p:sp>
        <p:nvSpPr>
          <p:cNvPr id="3" name="Text Placeholder 2">
            <a:extLst>
              <a:ext uri="{FF2B5EF4-FFF2-40B4-BE49-F238E27FC236}">
                <a16:creationId xmlns:a16="http://schemas.microsoft.com/office/drawing/2014/main" id="{38C7ACE2-B506-C674-16B9-EA609326CD53}"/>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FF42E26-E06E-6A79-A63A-1B3592D4D214}"/>
              </a:ext>
            </a:extLst>
          </p:cNvPr>
          <p:cNvSpPr>
            <a:spLocks noGrp="1"/>
          </p:cNvSpPr>
          <p:nvPr>
            <p:ph type="body" sz="quarter" idx="11"/>
          </p:nvPr>
        </p:nvSpPr>
        <p:spPr/>
        <p:txBody>
          <a:bodyPr/>
          <a:lstStyle/>
          <a:p>
            <a:endParaRPr lang="en-US"/>
          </a:p>
        </p:txBody>
      </p:sp>
      <p:pic>
        <p:nvPicPr>
          <p:cNvPr id="6" name="Picture 5" descr="Chart, scatter chart&#10;&#10;Description automatically generated">
            <a:extLst>
              <a:ext uri="{FF2B5EF4-FFF2-40B4-BE49-F238E27FC236}">
                <a16:creationId xmlns:a16="http://schemas.microsoft.com/office/drawing/2014/main" id="{3F318E7E-5DA0-9AFD-B531-9054ABAD3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08" y="1779449"/>
            <a:ext cx="6864150" cy="2940501"/>
          </a:xfrm>
          <a:prstGeom prst="rect">
            <a:avLst/>
          </a:prstGeom>
        </p:spPr>
      </p:pic>
      <p:sp>
        <p:nvSpPr>
          <p:cNvPr id="8" name="TextBox 7">
            <a:extLst>
              <a:ext uri="{FF2B5EF4-FFF2-40B4-BE49-F238E27FC236}">
                <a16:creationId xmlns:a16="http://schemas.microsoft.com/office/drawing/2014/main" id="{556F705F-8A6A-125A-A032-9B34255A43B7}"/>
              </a:ext>
            </a:extLst>
          </p:cNvPr>
          <p:cNvSpPr txBox="1"/>
          <p:nvPr/>
        </p:nvSpPr>
        <p:spPr>
          <a:xfrm>
            <a:off x="984883" y="4668909"/>
            <a:ext cx="609600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1.: This scatterplot is showing that more the temperature, lesser the relative humidity. It means relative humidity is indirectly proportional to the temperature.</a:t>
            </a:r>
            <a:endParaRPr lang="en-AU" b="0" dirty="0">
              <a:effectLst/>
              <a:latin typeface="Segoe UI" panose="020B0502040204020203" pitchFamily="34" charset="0"/>
              <a:cs typeface="Segoe UI" panose="020B0502040204020203" pitchFamily="34" charset="0"/>
            </a:endParaRPr>
          </a:p>
          <a:p>
            <a:br>
              <a:rPr lang="en-AU" dirty="0"/>
            </a:br>
            <a:endParaRPr lang="en-US" dirty="0"/>
          </a:p>
        </p:txBody>
      </p:sp>
      <p:sp>
        <p:nvSpPr>
          <p:cNvPr id="13" name="Text Placeholder 3">
            <a:extLst>
              <a:ext uri="{FF2B5EF4-FFF2-40B4-BE49-F238E27FC236}">
                <a16:creationId xmlns:a16="http://schemas.microsoft.com/office/drawing/2014/main" id="{3CEEBC1A-5787-6393-4825-6F8C8F83887F}"/>
              </a:ext>
            </a:extLst>
          </p:cNvPr>
          <p:cNvSpPr txBox="1">
            <a:spLocks/>
          </p:cNvSpPr>
          <p:nvPr/>
        </p:nvSpPr>
        <p:spPr>
          <a:xfrm>
            <a:off x="8458200" y="6549644"/>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4" name="Text Placeholder 12">
            <a:extLst>
              <a:ext uri="{FF2B5EF4-FFF2-40B4-BE49-F238E27FC236}">
                <a16:creationId xmlns:a16="http://schemas.microsoft.com/office/drawing/2014/main" id="{492CB42B-8E8F-EB60-0E78-A3919F0CA116}"/>
              </a:ext>
            </a:extLst>
          </p:cNvPr>
          <p:cNvSpPr txBox="1">
            <a:spLocks/>
          </p:cNvSpPr>
          <p:nvPr/>
        </p:nvSpPr>
        <p:spPr>
          <a:xfrm>
            <a:off x="8458199" y="6324600"/>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1 </a:t>
            </a:r>
          </a:p>
        </p:txBody>
      </p:sp>
      <p:pic>
        <p:nvPicPr>
          <p:cNvPr id="5" name="Picture 4" descr="Table&#10;&#10;Description automatically generated">
            <a:extLst>
              <a:ext uri="{FF2B5EF4-FFF2-40B4-BE49-F238E27FC236}">
                <a16:creationId xmlns:a16="http://schemas.microsoft.com/office/drawing/2014/main" id="{D5DF676E-683E-9C29-CB63-A4E364D08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249" y="1722506"/>
            <a:ext cx="3937036" cy="2716249"/>
          </a:xfrm>
          <a:prstGeom prst="rect">
            <a:avLst/>
          </a:prstGeom>
        </p:spPr>
      </p:pic>
      <p:sp>
        <p:nvSpPr>
          <p:cNvPr id="7" name="TextBox 6">
            <a:extLst>
              <a:ext uri="{FF2B5EF4-FFF2-40B4-BE49-F238E27FC236}">
                <a16:creationId xmlns:a16="http://schemas.microsoft.com/office/drawing/2014/main" id="{5C79EDD5-DEFB-A552-5873-FA2D79E11B10}"/>
              </a:ext>
            </a:extLst>
          </p:cNvPr>
          <p:cNvSpPr txBox="1"/>
          <p:nvPr/>
        </p:nvSpPr>
        <p:spPr>
          <a:xfrm>
            <a:off x="7870378" y="4712143"/>
            <a:ext cx="374171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2.: Our assumed temperature reference for the seasons. North Italy, Milan.</a:t>
            </a:r>
            <a:endParaRPr lang="en-AU" b="0" dirty="0">
              <a:effectLst/>
              <a:latin typeface="Segoe UI" panose="020B0502040204020203" pitchFamily="34" charset="0"/>
              <a:cs typeface="Segoe UI" panose="020B0502040204020203" pitchFamily="34" charset="0"/>
            </a:endParaRPr>
          </a:p>
          <a:p>
            <a:br>
              <a:rPr lang="en-AU"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58375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Summary of RH in relation to AQ</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8" name="Picture 7" descr="A picture containing text, crossword puzzle, receipt&#10;&#10;Description automatically generated">
            <a:extLst>
              <a:ext uri="{FF2B5EF4-FFF2-40B4-BE49-F238E27FC236}">
                <a16:creationId xmlns:a16="http://schemas.microsoft.com/office/drawing/2014/main" id="{0980600A-959C-3656-2E34-A2B013D12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922431"/>
            <a:ext cx="6852716" cy="5459676"/>
          </a:xfrm>
          <a:prstGeom prst="rect">
            <a:avLst/>
          </a:prstGeom>
        </p:spPr>
      </p:pic>
      <p:sp>
        <p:nvSpPr>
          <p:cNvPr id="12" name="TextBox 11">
            <a:extLst>
              <a:ext uri="{FF2B5EF4-FFF2-40B4-BE49-F238E27FC236}">
                <a16:creationId xmlns:a16="http://schemas.microsoft.com/office/drawing/2014/main" id="{B3F07B1D-B5A9-DE84-0DF1-789686A9345D}"/>
              </a:ext>
            </a:extLst>
          </p:cNvPr>
          <p:cNvSpPr txBox="1"/>
          <p:nvPr/>
        </p:nvSpPr>
        <p:spPr>
          <a:xfrm>
            <a:off x="780288" y="6382107"/>
            <a:ext cx="11255686" cy="923330"/>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This scatterplot is shows RH relative to</a:t>
            </a:r>
            <a:r>
              <a:rPr lang="en-AU" dirty="0">
                <a:solidFill>
                  <a:srgbClr val="000000"/>
                </a:solidFill>
                <a:latin typeface="Segoe UI" panose="020B0502040204020203" pitchFamily="34" charset="0"/>
                <a:cs typeface="Segoe UI" panose="020B0502040204020203" pitchFamily="34" charset="0"/>
              </a:rPr>
              <a:t> </a:t>
            </a:r>
            <a:r>
              <a:rPr lang="en-AU" sz="1800" b="0" i="0" u="none" strike="noStrike" dirty="0">
                <a:solidFill>
                  <a:srgbClr val="000000"/>
                </a:solidFill>
                <a:effectLst/>
                <a:latin typeface="Segoe UI" panose="020B0502040204020203" pitchFamily="34" charset="0"/>
                <a:cs typeface="Segoe UI" panose="020B0502040204020203" pitchFamily="34" charset="0"/>
              </a:rPr>
              <a:t>AQ pollutants</a:t>
            </a:r>
            <a:r>
              <a:rPr lang="en-AU" dirty="0">
                <a:solidFill>
                  <a:srgbClr val="000000"/>
                </a:solidFill>
                <a:latin typeface="Segoe UI" panose="020B0502040204020203" pitchFamily="34" charset="0"/>
                <a:cs typeface="Segoe UI" panose="020B0502040204020203" pitchFamily="34" charset="0"/>
              </a:rPr>
              <a:t> and </a:t>
            </a:r>
            <a:r>
              <a:rPr lang="en-AU" sz="1800" b="0" i="0" u="none" strike="noStrike" dirty="0">
                <a:solidFill>
                  <a:srgbClr val="000000"/>
                </a:solidFill>
                <a:effectLst/>
                <a:latin typeface="Segoe UI" panose="020B0502040204020203" pitchFamily="34" charset="0"/>
                <a:cs typeface="Segoe UI" panose="020B0502040204020203" pitchFamily="34" charset="0"/>
              </a:rPr>
              <a:t>displayed along the seasons. Example CO. </a:t>
            </a:r>
            <a:endParaRPr lang="en-AU" b="0" dirty="0">
              <a:effectLst/>
              <a:latin typeface="Segoe UI" panose="020B0502040204020203" pitchFamily="34" charset="0"/>
              <a:cs typeface="Segoe UI" panose="020B0502040204020203" pitchFamily="34" charset="0"/>
            </a:endParaRPr>
          </a:p>
          <a:p>
            <a:br>
              <a:rPr lang="en-AU" dirty="0"/>
            </a:br>
            <a:endParaRPr lang="en-US" dirty="0"/>
          </a:p>
        </p:txBody>
      </p:sp>
    </p:spTree>
    <p:extLst>
      <p:ext uri="{BB962C8B-B14F-4D97-AF65-F5344CB8AC3E}">
        <p14:creationId xmlns:p14="http://schemas.microsoft.com/office/powerpoint/2010/main" val="3491736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7B8F-2936-5631-5952-8F870BF3A7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B3E569-F31D-C60F-F975-174364AFECE4}"/>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E572814-DBB4-9E4F-56C9-812352C4F92C}"/>
              </a:ext>
            </a:extLst>
          </p:cNvPr>
          <p:cNvSpPr>
            <a:spLocks noGrp="1"/>
          </p:cNvSpPr>
          <p:nvPr>
            <p:ph type="body" sz="quarter" idx="11"/>
          </p:nvPr>
        </p:nvSpPr>
        <p:spPr/>
        <p:txBody>
          <a:bodyPr/>
          <a:lstStyle/>
          <a:p>
            <a:endParaRPr lang="en-US"/>
          </a:p>
        </p:txBody>
      </p:sp>
      <p:pic>
        <p:nvPicPr>
          <p:cNvPr id="6" name="Picture 5" descr="Chart, line chart, histogram&#10;&#10;Description automatically generated">
            <a:extLst>
              <a:ext uri="{FF2B5EF4-FFF2-40B4-BE49-F238E27FC236}">
                <a16:creationId xmlns:a16="http://schemas.microsoft.com/office/drawing/2014/main" id="{5E2AD349-A8E4-D208-A550-594A0ABDD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476250"/>
            <a:ext cx="4191000" cy="5905500"/>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75BA734E-B38C-DBFF-3D4C-30AAD2C9C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400" y="476250"/>
            <a:ext cx="4013200" cy="5905500"/>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932B7799-2EB5-AEA3-F265-4D8845FB6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550" y="2660650"/>
            <a:ext cx="6184900" cy="1536700"/>
          </a:xfrm>
          <a:prstGeom prst="rect">
            <a:avLst/>
          </a:prstGeom>
        </p:spPr>
      </p:pic>
      <p:pic>
        <p:nvPicPr>
          <p:cNvPr id="12" name="Picture 11">
            <a:extLst>
              <a:ext uri="{FF2B5EF4-FFF2-40B4-BE49-F238E27FC236}">
                <a16:creationId xmlns:a16="http://schemas.microsoft.com/office/drawing/2014/main" id="{5C5A8A47-7CDA-F47E-5A5C-B71EA91A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5300" y="4412589"/>
            <a:ext cx="5156200" cy="215900"/>
          </a:xfrm>
          <a:prstGeom prst="rect">
            <a:avLst/>
          </a:prstGeom>
        </p:spPr>
      </p:pic>
    </p:spTree>
    <p:extLst>
      <p:ext uri="{BB962C8B-B14F-4D97-AF65-F5344CB8AC3E}">
        <p14:creationId xmlns:p14="http://schemas.microsoft.com/office/powerpoint/2010/main" val="381648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684" y="261011"/>
            <a:ext cx="11497290" cy="694009"/>
          </a:xfrm>
          <a:prstGeom prst="rect">
            <a:avLst/>
          </a:prstGeom>
        </p:spPr>
        <p:txBody>
          <a:bodyPr vert="horz" wrap="square" lIns="0" tIns="138657" rIns="0" bIns="0" rtlCol="0">
            <a:spAutoFit/>
          </a:bodyPr>
          <a:lstStyle/>
          <a:p>
            <a:pPr marL="12700">
              <a:lnSpc>
                <a:spcPct val="100000"/>
              </a:lnSpc>
              <a:spcBef>
                <a:spcPts val="100"/>
              </a:spcBef>
            </a:pPr>
            <a:r>
              <a:rPr dirty="0"/>
              <a:t>We</a:t>
            </a:r>
            <a:r>
              <a:rPr spc="-45" dirty="0"/>
              <a:t> </a:t>
            </a:r>
            <a:r>
              <a:rPr dirty="0"/>
              <a:t>used</a:t>
            </a:r>
            <a:r>
              <a:rPr spc="-40" dirty="0"/>
              <a:t> </a:t>
            </a:r>
            <a:r>
              <a:rPr lang="en-US" spc="-40" dirty="0">
                <a:solidFill>
                  <a:schemeClr val="accent6"/>
                </a:solidFill>
              </a:rPr>
              <a:t>Python</a:t>
            </a:r>
            <a:r>
              <a:rPr spc="-35" dirty="0"/>
              <a:t> </a:t>
            </a:r>
            <a:r>
              <a:rPr dirty="0"/>
              <a:t>for</a:t>
            </a:r>
            <a:r>
              <a:rPr spc="-45" dirty="0"/>
              <a:t> </a:t>
            </a:r>
            <a:r>
              <a:rPr dirty="0"/>
              <a:t>analysis</a:t>
            </a:r>
            <a:r>
              <a:rPr spc="-25" dirty="0"/>
              <a:t> </a:t>
            </a:r>
            <a:r>
              <a:rPr dirty="0"/>
              <a:t>and</a:t>
            </a:r>
            <a:r>
              <a:rPr spc="-45" dirty="0"/>
              <a:t> </a:t>
            </a:r>
            <a:r>
              <a:rPr lang="en-US" spc="-45" dirty="0"/>
              <a:t>Seaborn</a:t>
            </a:r>
            <a:r>
              <a:rPr spc="-25" dirty="0"/>
              <a:t> </a:t>
            </a:r>
            <a:r>
              <a:rPr dirty="0"/>
              <a:t>for</a:t>
            </a:r>
            <a:r>
              <a:rPr spc="-40" dirty="0"/>
              <a:t> </a:t>
            </a:r>
            <a:r>
              <a:rPr spc="-10" dirty="0"/>
              <a:t>visualization</a:t>
            </a:r>
          </a:p>
        </p:txBody>
      </p:sp>
      <p:grpSp>
        <p:nvGrpSpPr>
          <p:cNvPr id="3" name="object 3"/>
          <p:cNvGrpSpPr/>
          <p:nvPr/>
        </p:nvGrpSpPr>
        <p:grpSpPr>
          <a:xfrm>
            <a:off x="0" y="1300733"/>
            <a:ext cx="12192000" cy="1934845"/>
            <a:chOff x="0" y="1300733"/>
            <a:chExt cx="12192000" cy="1934845"/>
          </a:xfrm>
        </p:grpSpPr>
        <p:sp>
          <p:nvSpPr>
            <p:cNvPr id="4" name="object 4"/>
            <p:cNvSpPr/>
            <p:nvPr/>
          </p:nvSpPr>
          <p:spPr>
            <a:xfrm>
              <a:off x="0" y="1328940"/>
              <a:ext cx="12192000" cy="1906270"/>
            </a:xfrm>
            <a:custGeom>
              <a:avLst/>
              <a:gdLst/>
              <a:ahLst/>
              <a:cxnLst/>
              <a:rect l="l" t="t" r="r" b="b"/>
              <a:pathLst>
                <a:path w="12192000" h="1906270">
                  <a:moveTo>
                    <a:pt x="12192000" y="0"/>
                  </a:moveTo>
                  <a:lnTo>
                    <a:pt x="0" y="0"/>
                  </a:lnTo>
                  <a:lnTo>
                    <a:pt x="0" y="1906016"/>
                  </a:lnTo>
                  <a:lnTo>
                    <a:pt x="12192000" y="1906016"/>
                  </a:lnTo>
                  <a:lnTo>
                    <a:pt x="12192000" y="0"/>
                  </a:lnTo>
                  <a:close/>
                </a:path>
              </a:pathLst>
            </a:custGeom>
            <a:solidFill>
              <a:srgbClr val="F1F1F1"/>
            </a:solidFill>
          </p:spPr>
          <p:txBody>
            <a:bodyPr wrap="square" lIns="0" tIns="0" rIns="0" bIns="0" rtlCol="0"/>
            <a:lstStyle/>
            <a:p>
              <a:endParaRPr/>
            </a:p>
          </p:txBody>
        </p:sp>
        <p:sp>
          <p:nvSpPr>
            <p:cNvPr id="5" name="object 5"/>
            <p:cNvSpPr/>
            <p:nvPr/>
          </p:nvSpPr>
          <p:spPr>
            <a:xfrm>
              <a:off x="3124961"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6" name="object 6"/>
            <p:cNvSpPr/>
            <p:nvPr/>
          </p:nvSpPr>
          <p:spPr>
            <a:xfrm>
              <a:off x="6096000"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7" name="object 7"/>
            <p:cNvSpPr/>
            <p:nvPr/>
          </p:nvSpPr>
          <p:spPr>
            <a:xfrm>
              <a:off x="9070847"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8" name="object 8"/>
            <p:cNvSpPr/>
            <p:nvPr/>
          </p:nvSpPr>
          <p:spPr>
            <a:xfrm>
              <a:off x="776857" y="1554860"/>
              <a:ext cx="2024380" cy="523240"/>
            </a:xfrm>
            <a:custGeom>
              <a:avLst/>
              <a:gdLst/>
              <a:ahLst/>
              <a:cxnLst/>
              <a:rect l="l" t="t" r="r" b="b"/>
              <a:pathLst>
                <a:path w="2024380"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C3C3DD"/>
            </a:solidFill>
          </p:spPr>
          <p:txBody>
            <a:bodyPr wrap="square" lIns="0" tIns="0" rIns="0" bIns="0" rtlCol="0"/>
            <a:lstStyle/>
            <a:p>
              <a:endParaRPr/>
            </a:p>
          </p:txBody>
        </p:sp>
        <p:sp>
          <p:nvSpPr>
            <p:cNvPr id="9" name="object 9"/>
            <p:cNvSpPr/>
            <p:nvPr/>
          </p:nvSpPr>
          <p:spPr>
            <a:xfrm>
              <a:off x="776857" y="1554860"/>
              <a:ext cx="2024380" cy="523240"/>
            </a:xfrm>
            <a:custGeom>
              <a:avLst/>
              <a:gdLst/>
              <a:ahLst/>
              <a:cxnLst/>
              <a:rect l="l" t="t" r="r" b="b"/>
              <a:pathLst>
                <a:path w="2024380"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0" name="object 10"/>
            <p:cNvSpPr/>
            <p:nvPr/>
          </p:nvSpPr>
          <p:spPr>
            <a:xfrm>
              <a:off x="324229" y="1566290"/>
              <a:ext cx="472440" cy="472440"/>
            </a:xfrm>
            <a:custGeom>
              <a:avLst/>
              <a:gdLst/>
              <a:ahLst/>
              <a:cxnLst/>
              <a:rect l="l" t="t" r="r" b="b"/>
              <a:pathLst>
                <a:path w="472440" h="472439">
                  <a:moveTo>
                    <a:pt x="236220" y="0"/>
                  </a:moveTo>
                  <a:lnTo>
                    <a:pt x="188607" y="4800"/>
                  </a:lnTo>
                  <a:lnTo>
                    <a:pt x="144272" y="18567"/>
                  </a:lnTo>
                  <a:lnTo>
                    <a:pt x="104152" y="40347"/>
                  </a:lnTo>
                  <a:lnTo>
                    <a:pt x="69189" y="69189"/>
                  </a:lnTo>
                  <a:lnTo>
                    <a:pt x="40347" y="104152"/>
                  </a:lnTo>
                  <a:lnTo>
                    <a:pt x="18567" y="144272"/>
                  </a:lnTo>
                  <a:lnTo>
                    <a:pt x="4800" y="188620"/>
                  </a:lnTo>
                  <a:lnTo>
                    <a:pt x="0" y="236220"/>
                  </a:lnTo>
                  <a:lnTo>
                    <a:pt x="4800" y="283832"/>
                  </a:lnTo>
                  <a:lnTo>
                    <a:pt x="18567" y="328168"/>
                  </a:lnTo>
                  <a:lnTo>
                    <a:pt x="40347" y="368300"/>
                  </a:lnTo>
                  <a:lnTo>
                    <a:pt x="69189" y="403250"/>
                  </a:lnTo>
                  <a:lnTo>
                    <a:pt x="104152" y="432104"/>
                  </a:lnTo>
                  <a:lnTo>
                    <a:pt x="144272" y="453872"/>
                  </a:lnTo>
                  <a:lnTo>
                    <a:pt x="188607" y="467639"/>
                  </a:lnTo>
                  <a:lnTo>
                    <a:pt x="236220" y="472440"/>
                  </a:lnTo>
                  <a:lnTo>
                    <a:pt x="283832" y="467639"/>
                  </a:lnTo>
                  <a:lnTo>
                    <a:pt x="328168" y="453872"/>
                  </a:lnTo>
                  <a:lnTo>
                    <a:pt x="368287" y="432104"/>
                  </a:lnTo>
                  <a:lnTo>
                    <a:pt x="403250" y="403250"/>
                  </a:lnTo>
                  <a:lnTo>
                    <a:pt x="432092" y="368300"/>
                  </a:lnTo>
                  <a:lnTo>
                    <a:pt x="453872" y="328168"/>
                  </a:lnTo>
                  <a:lnTo>
                    <a:pt x="467639" y="283832"/>
                  </a:lnTo>
                  <a:lnTo>
                    <a:pt x="472440" y="236220"/>
                  </a:lnTo>
                  <a:lnTo>
                    <a:pt x="467639" y="188620"/>
                  </a:lnTo>
                  <a:lnTo>
                    <a:pt x="453872" y="144272"/>
                  </a:lnTo>
                  <a:lnTo>
                    <a:pt x="432092" y="104152"/>
                  </a:lnTo>
                  <a:lnTo>
                    <a:pt x="403250" y="69189"/>
                  </a:lnTo>
                  <a:lnTo>
                    <a:pt x="368287" y="40347"/>
                  </a:lnTo>
                  <a:lnTo>
                    <a:pt x="328168" y="18567"/>
                  </a:lnTo>
                  <a:lnTo>
                    <a:pt x="283832" y="4800"/>
                  </a:lnTo>
                  <a:lnTo>
                    <a:pt x="236220" y="0"/>
                  </a:lnTo>
                  <a:close/>
                </a:path>
              </a:pathLst>
            </a:custGeom>
            <a:ln w="9525">
              <a:solidFill>
                <a:srgbClr val="C3C3DD"/>
              </a:solidFill>
            </a:ln>
          </p:spPr>
          <p:txBody>
            <a:bodyPr wrap="square" lIns="0" tIns="0" rIns="0" bIns="0" rtlCol="0"/>
            <a:lstStyle/>
            <a:p>
              <a:endParaRPr/>
            </a:p>
          </p:txBody>
        </p:sp>
        <p:sp>
          <p:nvSpPr>
            <p:cNvPr id="11" name="object 11"/>
            <p:cNvSpPr/>
            <p:nvPr/>
          </p:nvSpPr>
          <p:spPr>
            <a:xfrm>
              <a:off x="323850"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C3C3DD"/>
              </a:solidFill>
            </a:ln>
          </p:spPr>
          <p:txBody>
            <a:bodyPr wrap="square" lIns="0" tIns="0" rIns="0" bIns="0" rtlCol="0"/>
            <a:lstStyle/>
            <a:p>
              <a:endParaRPr/>
            </a:p>
          </p:txBody>
        </p:sp>
        <p:sp>
          <p:nvSpPr>
            <p:cNvPr id="12" name="object 12"/>
            <p:cNvSpPr/>
            <p:nvPr/>
          </p:nvSpPr>
          <p:spPr>
            <a:xfrm>
              <a:off x="38256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A8A8CE"/>
            </a:solidFill>
          </p:spPr>
          <p:txBody>
            <a:bodyPr wrap="square" lIns="0" tIns="0" rIns="0" bIns="0" rtlCol="0"/>
            <a:lstStyle/>
            <a:p>
              <a:endParaRPr/>
            </a:p>
          </p:txBody>
        </p:sp>
        <p:sp>
          <p:nvSpPr>
            <p:cNvPr id="13" name="object 13"/>
            <p:cNvSpPr/>
            <p:nvPr/>
          </p:nvSpPr>
          <p:spPr>
            <a:xfrm>
              <a:off x="3825619"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A8A8CE"/>
              </a:solidFill>
            </a:ln>
          </p:spPr>
          <p:txBody>
            <a:bodyPr wrap="square" lIns="0" tIns="0" rIns="0" bIns="0" rtlCol="0"/>
            <a:lstStyle/>
            <a:p>
              <a:endParaRPr/>
            </a:p>
          </p:txBody>
        </p:sp>
        <p:sp>
          <p:nvSpPr>
            <p:cNvPr id="14" name="object 14"/>
            <p:cNvSpPr/>
            <p:nvPr/>
          </p:nvSpPr>
          <p:spPr>
            <a:xfrm>
              <a:off x="3372611" y="1565909"/>
              <a:ext cx="472440" cy="472440"/>
            </a:xfrm>
            <a:custGeom>
              <a:avLst/>
              <a:gdLst/>
              <a:ahLst/>
              <a:cxnLst/>
              <a:rect l="l" t="t" r="r" b="b"/>
              <a:pathLst>
                <a:path w="472439"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A8A8CE"/>
              </a:solidFill>
            </a:ln>
          </p:spPr>
          <p:txBody>
            <a:bodyPr wrap="square" lIns="0" tIns="0" rIns="0" bIns="0" rtlCol="0"/>
            <a:lstStyle/>
            <a:p>
              <a:endParaRPr/>
            </a:p>
          </p:txBody>
        </p:sp>
        <p:sp>
          <p:nvSpPr>
            <p:cNvPr id="15" name="object 15"/>
            <p:cNvSpPr/>
            <p:nvPr/>
          </p:nvSpPr>
          <p:spPr>
            <a:xfrm>
              <a:off x="6795134"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8484B7"/>
            </a:solidFill>
          </p:spPr>
          <p:txBody>
            <a:bodyPr wrap="square" lIns="0" tIns="0" rIns="0" bIns="0" rtlCol="0"/>
            <a:lstStyle/>
            <a:p>
              <a:endParaRPr/>
            </a:p>
          </p:txBody>
        </p:sp>
        <p:sp>
          <p:nvSpPr>
            <p:cNvPr id="16" name="object 16"/>
            <p:cNvSpPr/>
            <p:nvPr/>
          </p:nvSpPr>
          <p:spPr>
            <a:xfrm>
              <a:off x="6795134"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7" name="object 17"/>
            <p:cNvSpPr/>
            <p:nvPr/>
          </p:nvSpPr>
          <p:spPr>
            <a:xfrm>
              <a:off x="6342126"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19"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19"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8484B7"/>
              </a:solidFill>
            </a:ln>
          </p:spPr>
          <p:txBody>
            <a:bodyPr wrap="square" lIns="0" tIns="0" rIns="0" bIns="0" rtlCol="0"/>
            <a:lstStyle/>
            <a:p>
              <a:endParaRPr/>
            </a:p>
          </p:txBody>
        </p:sp>
        <p:sp>
          <p:nvSpPr>
            <p:cNvPr id="18" name="object 18"/>
            <p:cNvSpPr/>
            <p:nvPr/>
          </p:nvSpPr>
          <p:spPr>
            <a:xfrm>
              <a:off x="98454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4D4D8B"/>
            </a:solidFill>
          </p:spPr>
          <p:txBody>
            <a:bodyPr wrap="square" lIns="0" tIns="0" rIns="0" bIns="0" rtlCol="0"/>
            <a:lstStyle/>
            <a:p>
              <a:endParaRPr/>
            </a:p>
          </p:txBody>
        </p:sp>
        <p:sp>
          <p:nvSpPr>
            <p:cNvPr id="19" name="object 19"/>
            <p:cNvSpPr/>
            <p:nvPr/>
          </p:nvSpPr>
          <p:spPr>
            <a:xfrm>
              <a:off x="9845418"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20" name="object 20"/>
            <p:cNvSpPr/>
            <p:nvPr/>
          </p:nvSpPr>
          <p:spPr>
            <a:xfrm>
              <a:off x="9393173"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4D4D8B"/>
              </a:solidFill>
            </a:ln>
          </p:spPr>
          <p:txBody>
            <a:bodyPr wrap="square" lIns="0" tIns="0" rIns="0" bIns="0" rtlCol="0"/>
            <a:lstStyle/>
            <a:p>
              <a:endParaRPr/>
            </a:p>
          </p:txBody>
        </p:sp>
      </p:grpSp>
      <p:sp>
        <p:nvSpPr>
          <p:cNvPr id="21" name="object 21"/>
          <p:cNvSpPr txBox="1"/>
          <p:nvPr/>
        </p:nvSpPr>
        <p:spPr>
          <a:xfrm>
            <a:off x="965652" y="1637075"/>
            <a:ext cx="14039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cleaning</a:t>
            </a:r>
            <a:endParaRPr sz="1800">
              <a:latin typeface="Segoe UI"/>
              <a:cs typeface="Segoe UI"/>
            </a:endParaRPr>
          </a:p>
        </p:txBody>
      </p:sp>
      <p:sp>
        <p:nvSpPr>
          <p:cNvPr id="22" name="object 22"/>
          <p:cNvSpPr txBox="1"/>
          <p:nvPr/>
        </p:nvSpPr>
        <p:spPr>
          <a:xfrm>
            <a:off x="6932340" y="1637075"/>
            <a:ext cx="2134698"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Modeling</a:t>
            </a:r>
            <a:r>
              <a:rPr sz="1800" spc="-30" dirty="0">
                <a:solidFill>
                  <a:srgbClr val="FFFFFF"/>
                </a:solidFill>
                <a:latin typeface="Segoe UI"/>
                <a:cs typeface="Segoe UI"/>
              </a:rPr>
              <a:t> </a:t>
            </a:r>
            <a:r>
              <a:rPr sz="1800" dirty="0">
                <a:solidFill>
                  <a:srgbClr val="FFFFFF"/>
                </a:solidFill>
                <a:latin typeface="Segoe UI"/>
                <a:cs typeface="Segoe UI"/>
              </a:rPr>
              <a:t>in</a:t>
            </a:r>
            <a:r>
              <a:rPr sz="1800" spc="-15" dirty="0">
                <a:solidFill>
                  <a:srgbClr val="FFFFFF"/>
                </a:solidFill>
                <a:latin typeface="Segoe UI"/>
                <a:cs typeface="Segoe UI"/>
              </a:rPr>
              <a:t> </a:t>
            </a:r>
            <a:endParaRPr sz="1800" dirty="0">
              <a:solidFill>
                <a:schemeClr val="accent6"/>
              </a:solidFill>
              <a:latin typeface="Segoe UI"/>
              <a:cs typeface="Segoe UI"/>
            </a:endParaRPr>
          </a:p>
        </p:txBody>
      </p:sp>
      <p:sp>
        <p:nvSpPr>
          <p:cNvPr id="23" name="object 23"/>
          <p:cNvSpPr txBox="1"/>
          <p:nvPr/>
        </p:nvSpPr>
        <p:spPr>
          <a:xfrm>
            <a:off x="10083591" y="1637075"/>
            <a:ext cx="129286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Segoe UI"/>
                <a:cs typeface="Segoe UI"/>
              </a:rPr>
              <a:t>Visualization</a:t>
            </a:r>
            <a:endParaRPr sz="1800">
              <a:latin typeface="Segoe UI"/>
              <a:cs typeface="Segoe UI"/>
            </a:endParaRPr>
          </a:p>
        </p:txBody>
      </p:sp>
      <p:sp>
        <p:nvSpPr>
          <p:cNvPr id="24" name="object 24"/>
          <p:cNvSpPr txBox="1"/>
          <p:nvPr/>
        </p:nvSpPr>
        <p:spPr>
          <a:xfrm>
            <a:off x="3880073" y="1637075"/>
            <a:ext cx="17284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preparation</a:t>
            </a:r>
            <a:endParaRPr sz="1800">
              <a:latin typeface="Segoe UI"/>
              <a:cs typeface="Segoe UI"/>
            </a:endParaRPr>
          </a:p>
        </p:txBody>
      </p:sp>
      <p:sp>
        <p:nvSpPr>
          <p:cNvPr id="29" name="object 29"/>
          <p:cNvSpPr txBox="1"/>
          <p:nvPr/>
        </p:nvSpPr>
        <p:spPr>
          <a:xfrm>
            <a:off x="3406705" y="2253179"/>
            <a:ext cx="218440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35" dirty="0">
                <a:solidFill>
                  <a:srgbClr val="585858"/>
                </a:solidFill>
                <a:latin typeface="Segoe UI"/>
                <a:cs typeface="Segoe UI"/>
              </a:rPr>
              <a:t> </a:t>
            </a:r>
            <a:r>
              <a:rPr sz="1600" dirty="0">
                <a:solidFill>
                  <a:srgbClr val="585858"/>
                </a:solidFill>
                <a:latin typeface="Segoe UI"/>
                <a:cs typeface="Segoe UI"/>
              </a:rPr>
              <a:t>new</a:t>
            </a:r>
            <a:r>
              <a:rPr sz="1600" spc="-30" dirty="0">
                <a:solidFill>
                  <a:srgbClr val="585858"/>
                </a:solidFill>
                <a:latin typeface="Segoe UI"/>
                <a:cs typeface="Segoe UI"/>
              </a:rPr>
              <a:t> </a:t>
            </a:r>
            <a:r>
              <a:rPr sz="1600" spc="-10" dirty="0">
                <a:solidFill>
                  <a:srgbClr val="585858"/>
                </a:solidFill>
                <a:latin typeface="Segoe UI"/>
                <a:cs typeface="Segoe UI"/>
              </a:rPr>
              <a:t>variables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Log</a:t>
            </a:r>
            <a:r>
              <a:rPr sz="1600" spc="-20" dirty="0">
                <a:solidFill>
                  <a:srgbClr val="585858"/>
                </a:solidFill>
                <a:latin typeface="Segoe UI"/>
                <a:cs typeface="Segoe UI"/>
              </a:rPr>
              <a:t> </a:t>
            </a:r>
            <a:r>
              <a:rPr sz="1600" spc="-10" dirty="0">
                <a:solidFill>
                  <a:srgbClr val="585858"/>
                </a:solidFill>
                <a:latin typeface="Segoe UI"/>
                <a:cs typeface="Segoe UI"/>
              </a:rPr>
              <a:t>transformation</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Combine</a:t>
            </a:r>
            <a:r>
              <a:rPr sz="1600" spc="-50" dirty="0">
                <a:solidFill>
                  <a:srgbClr val="585858"/>
                </a:solidFill>
                <a:latin typeface="Segoe UI"/>
                <a:cs typeface="Segoe UI"/>
              </a:rPr>
              <a:t> </a:t>
            </a:r>
            <a:r>
              <a:rPr sz="1600" dirty="0">
                <a:solidFill>
                  <a:srgbClr val="585858"/>
                </a:solidFill>
                <a:latin typeface="Segoe UI"/>
                <a:cs typeface="Segoe UI"/>
              </a:rPr>
              <a:t>macro</a:t>
            </a:r>
            <a:r>
              <a:rPr sz="1600" spc="-2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p:txBody>
      </p:sp>
      <p:sp>
        <p:nvSpPr>
          <p:cNvPr id="34" name="object 34"/>
          <p:cNvSpPr txBox="1"/>
          <p:nvPr/>
        </p:nvSpPr>
        <p:spPr>
          <a:xfrm>
            <a:off x="146808" y="2263026"/>
            <a:ext cx="282194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Remove</a:t>
            </a:r>
            <a:r>
              <a:rPr sz="1600" spc="-80" dirty="0">
                <a:solidFill>
                  <a:srgbClr val="585858"/>
                </a:solidFill>
                <a:latin typeface="Segoe UI"/>
                <a:cs typeface="Segoe UI"/>
              </a:rPr>
              <a:t> </a:t>
            </a:r>
            <a:r>
              <a:rPr sz="1600" dirty="0">
                <a:solidFill>
                  <a:srgbClr val="585858"/>
                </a:solidFill>
                <a:latin typeface="Segoe UI"/>
                <a:cs typeface="Segoe UI"/>
              </a:rPr>
              <a:t>redundant</a:t>
            </a:r>
            <a:r>
              <a:rPr sz="1600" spc="-85" dirty="0">
                <a:solidFill>
                  <a:srgbClr val="585858"/>
                </a:solidFill>
                <a:latin typeface="Segoe UI"/>
                <a:cs typeface="Segoe UI"/>
              </a:rPr>
              <a:t> </a:t>
            </a:r>
            <a:r>
              <a:rPr sz="1600" spc="-10" dirty="0">
                <a:solidFill>
                  <a:srgbClr val="585858"/>
                </a:solidFill>
                <a:latin typeface="Segoe UI"/>
                <a:cs typeface="Segoe UI"/>
              </a:rPr>
              <a:t>columns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Consolidate</a:t>
            </a:r>
            <a:r>
              <a:rPr sz="1600" spc="-55" dirty="0">
                <a:solidFill>
                  <a:srgbClr val="585858"/>
                </a:solidFill>
                <a:latin typeface="Segoe UI"/>
                <a:cs typeface="Segoe UI"/>
              </a:rPr>
              <a:t> </a:t>
            </a:r>
            <a:r>
              <a:rPr sz="1600" dirty="0">
                <a:solidFill>
                  <a:srgbClr val="585858"/>
                </a:solidFill>
                <a:latin typeface="Segoe UI"/>
                <a:cs typeface="Segoe UI"/>
              </a:rPr>
              <a:t>weekly</a:t>
            </a:r>
            <a:r>
              <a:rPr sz="1600" spc="-3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Coerce</a:t>
            </a:r>
            <a:r>
              <a:rPr sz="1600" spc="-30" dirty="0">
                <a:solidFill>
                  <a:srgbClr val="585858"/>
                </a:solidFill>
                <a:latin typeface="Segoe UI"/>
                <a:cs typeface="Segoe UI"/>
              </a:rPr>
              <a:t> </a:t>
            </a:r>
            <a:r>
              <a:rPr sz="1600" dirty="0">
                <a:solidFill>
                  <a:srgbClr val="585858"/>
                </a:solidFill>
                <a:latin typeface="Segoe UI"/>
                <a:cs typeface="Segoe UI"/>
              </a:rPr>
              <a:t>data</a:t>
            </a:r>
            <a:r>
              <a:rPr sz="1600" spc="-35" dirty="0">
                <a:solidFill>
                  <a:srgbClr val="585858"/>
                </a:solidFill>
                <a:latin typeface="Segoe UI"/>
                <a:cs typeface="Segoe UI"/>
              </a:rPr>
              <a:t> </a:t>
            </a:r>
            <a:r>
              <a:rPr sz="1600" spc="-10" dirty="0">
                <a:solidFill>
                  <a:srgbClr val="585858"/>
                </a:solidFill>
                <a:latin typeface="Segoe UI"/>
                <a:cs typeface="Segoe UI"/>
              </a:rPr>
              <a:t>types</a:t>
            </a:r>
            <a:endParaRPr sz="1600">
              <a:latin typeface="Segoe UI"/>
              <a:cs typeface="Segoe UI"/>
            </a:endParaRPr>
          </a:p>
        </p:txBody>
      </p:sp>
      <p:sp>
        <p:nvSpPr>
          <p:cNvPr id="35" name="object 35"/>
          <p:cNvSpPr txBox="1"/>
          <p:nvPr/>
        </p:nvSpPr>
        <p:spPr>
          <a:xfrm>
            <a:off x="6349307" y="2253057"/>
            <a:ext cx="2212830" cy="751488"/>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50" dirty="0">
                <a:solidFill>
                  <a:srgbClr val="585858"/>
                </a:solidFill>
                <a:latin typeface="Segoe UI"/>
                <a:cs typeface="Segoe UI"/>
              </a:rPr>
              <a:t> </a:t>
            </a:r>
            <a:r>
              <a:rPr sz="1600" spc="-10" dirty="0">
                <a:solidFill>
                  <a:srgbClr val="585858"/>
                </a:solidFill>
                <a:latin typeface="Segoe UI"/>
                <a:cs typeface="Segoe UI"/>
              </a:rPr>
              <a:t>subsets</a:t>
            </a:r>
            <a:endParaRPr sz="1600" dirty="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Plot</a:t>
            </a:r>
            <a:r>
              <a:rPr sz="1600" spc="-30" dirty="0">
                <a:solidFill>
                  <a:srgbClr val="585858"/>
                </a:solidFill>
                <a:latin typeface="Segoe UI"/>
                <a:cs typeface="Segoe UI"/>
              </a:rPr>
              <a:t> </a:t>
            </a:r>
            <a:r>
              <a:rPr lang="en-US" sz="1600" spc="-30" dirty="0">
                <a:solidFill>
                  <a:srgbClr val="585858"/>
                </a:solidFill>
                <a:latin typeface="Segoe UI"/>
                <a:cs typeface="Segoe UI"/>
              </a:rPr>
              <a:t>regression</a:t>
            </a:r>
            <a:r>
              <a:rPr sz="1600" spc="-25" dirty="0">
                <a:solidFill>
                  <a:srgbClr val="585858"/>
                </a:solidFill>
                <a:latin typeface="Segoe UI"/>
                <a:cs typeface="Segoe UI"/>
              </a:rPr>
              <a:t> </a:t>
            </a:r>
            <a:r>
              <a:rPr sz="1600" spc="-10" dirty="0">
                <a:solidFill>
                  <a:srgbClr val="585858"/>
                </a:solidFill>
                <a:latin typeface="Segoe UI"/>
                <a:cs typeface="Segoe UI"/>
              </a:rPr>
              <a:t>charts</a:t>
            </a:r>
            <a:endParaRPr sz="1600" dirty="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Run</a:t>
            </a:r>
            <a:r>
              <a:rPr sz="1600" spc="-20" dirty="0">
                <a:solidFill>
                  <a:srgbClr val="585858"/>
                </a:solidFill>
                <a:latin typeface="Segoe UI"/>
                <a:cs typeface="Segoe UI"/>
              </a:rPr>
              <a:t> </a:t>
            </a:r>
            <a:r>
              <a:rPr sz="1600" spc="-10" dirty="0">
                <a:solidFill>
                  <a:srgbClr val="585858"/>
                </a:solidFill>
                <a:latin typeface="Segoe UI"/>
                <a:cs typeface="Segoe UI"/>
              </a:rPr>
              <a:t>Regressions</a:t>
            </a:r>
            <a:endParaRPr sz="1600" dirty="0">
              <a:latin typeface="Segoe UI"/>
              <a:cs typeface="Segoe UI"/>
            </a:endParaRPr>
          </a:p>
        </p:txBody>
      </p:sp>
      <p:sp>
        <p:nvSpPr>
          <p:cNvPr id="39" name="object 39"/>
          <p:cNvSpPr txBox="1"/>
          <p:nvPr/>
        </p:nvSpPr>
        <p:spPr>
          <a:xfrm>
            <a:off x="47241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3C3DD"/>
                </a:solidFill>
                <a:latin typeface="Segoe UI"/>
                <a:cs typeface="Segoe UI"/>
              </a:rPr>
              <a:t>1</a:t>
            </a:r>
            <a:endParaRPr sz="1800">
              <a:latin typeface="Segoe UI"/>
              <a:cs typeface="Segoe UI"/>
            </a:endParaRPr>
          </a:p>
        </p:txBody>
      </p:sp>
      <p:sp>
        <p:nvSpPr>
          <p:cNvPr id="40" name="object 40"/>
          <p:cNvSpPr txBox="1"/>
          <p:nvPr/>
        </p:nvSpPr>
        <p:spPr>
          <a:xfrm>
            <a:off x="3524910"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A8A8CE"/>
                </a:solidFill>
                <a:latin typeface="Segoe UI"/>
                <a:cs typeface="Segoe UI"/>
              </a:rPr>
              <a:t>2</a:t>
            </a:r>
            <a:endParaRPr sz="1800">
              <a:latin typeface="Segoe UI"/>
              <a:cs typeface="Segoe UI"/>
            </a:endParaRPr>
          </a:p>
        </p:txBody>
      </p:sp>
      <p:sp>
        <p:nvSpPr>
          <p:cNvPr id="41" name="object 41"/>
          <p:cNvSpPr txBox="1"/>
          <p:nvPr/>
        </p:nvSpPr>
        <p:spPr>
          <a:xfrm>
            <a:off x="651568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484B7"/>
                </a:solidFill>
                <a:latin typeface="Segoe UI"/>
                <a:cs typeface="Segoe UI"/>
              </a:rPr>
              <a:t>3</a:t>
            </a:r>
            <a:endParaRPr sz="1800">
              <a:latin typeface="Segoe UI"/>
              <a:cs typeface="Segoe UI"/>
            </a:endParaRPr>
          </a:p>
        </p:txBody>
      </p:sp>
      <p:sp>
        <p:nvSpPr>
          <p:cNvPr id="42" name="object 42"/>
          <p:cNvSpPr txBox="1"/>
          <p:nvPr/>
        </p:nvSpPr>
        <p:spPr>
          <a:xfrm>
            <a:off x="956909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D4D8B"/>
                </a:solidFill>
                <a:latin typeface="Segoe UI"/>
                <a:cs typeface="Segoe UI"/>
              </a:rPr>
              <a:t>4</a:t>
            </a:r>
            <a:endParaRPr sz="1800">
              <a:latin typeface="Segoe UI"/>
              <a:cs typeface="Segoe UI"/>
            </a:endParaRPr>
          </a:p>
        </p:txBody>
      </p:sp>
      <p:sp>
        <p:nvSpPr>
          <p:cNvPr id="46" name="object 46"/>
          <p:cNvSpPr txBox="1"/>
          <p:nvPr/>
        </p:nvSpPr>
        <p:spPr>
          <a:xfrm>
            <a:off x="9478331" y="2251561"/>
            <a:ext cx="2367915"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spc="-10" dirty="0">
                <a:solidFill>
                  <a:srgbClr val="585858"/>
                </a:solidFill>
                <a:latin typeface="Segoe UI"/>
                <a:cs typeface="Segoe UI"/>
              </a:rPr>
              <a:t>Regression outputs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Aggregation</a:t>
            </a:r>
            <a:r>
              <a:rPr sz="1600" spc="-75" dirty="0">
                <a:solidFill>
                  <a:srgbClr val="585858"/>
                </a:solidFill>
                <a:latin typeface="Segoe UI"/>
                <a:cs typeface="Segoe UI"/>
              </a:rPr>
              <a:t> </a:t>
            </a:r>
            <a:r>
              <a:rPr sz="1600" spc="-10" dirty="0">
                <a:solidFill>
                  <a:srgbClr val="585858"/>
                </a:solidFill>
                <a:latin typeface="Segoe UI"/>
                <a:cs typeface="Segoe UI"/>
              </a:rPr>
              <a:t>charts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Observation</a:t>
            </a:r>
            <a:r>
              <a:rPr sz="1600" spc="-15" dirty="0">
                <a:solidFill>
                  <a:srgbClr val="585858"/>
                </a:solidFill>
                <a:latin typeface="Segoe UI"/>
                <a:cs typeface="Segoe UI"/>
              </a:rPr>
              <a:t> </a:t>
            </a:r>
            <a:r>
              <a:rPr sz="1600" dirty="0">
                <a:solidFill>
                  <a:srgbClr val="585858"/>
                </a:solidFill>
                <a:latin typeface="Segoe UI"/>
                <a:cs typeface="Segoe UI"/>
              </a:rPr>
              <a:t>&amp;</a:t>
            </a:r>
            <a:r>
              <a:rPr sz="1600" spc="-5" dirty="0">
                <a:solidFill>
                  <a:srgbClr val="585858"/>
                </a:solidFill>
                <a:latin typeface="Segoe UI"/>
                <a:cs typeface="Segoe UI"/>
              </a:rPr>
              <a:t> </a:t>
            </a:r>
            <a:r>
              <a:rPr sz="1600" spc="-10" dirty="0">
                <a:solidFill>
                  <a:srgbClr val="585858"/>
                </a:solidFill>
                <a:latin typeface="Segoe UI"/>
                <a:cs typeface="Segoe UI"/>
              </a:rPr>
              <a:t>analysis</a:t>
            </a:r>
            <a:endParaRPr sz="1600">
              <a:latin typeface="Segoe UI"/>
              <a:cs typeface="Segoe UI"/>
            </a:endParaRPr>
          </a:p>
        </p:txBody>
      </p:sp>
      <p:sp>
        <p:nvSpPr>
          <p:cNvPr id="48" name="object 48"/>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27</a:t>
            </a:fld>
            <a:endParaRPr spc="-25" dirty="0"/>
          </a:p>
        </p:txBody>
      </p:sp>
      <p:pic>
        <p:nvPicPr>
          <p:cNvPr id="52" name="Picture 51" descr="Graphical user interface, text, application&#10;&#10;Description automatically generated">
            <a:extLst>
              <a:ext uri="{FF2B5EF4-FFF2-40B4-BE49-F238E27FC236}">
                <a16:creationId xmlns:a16="http://schemas.microsoft.com/office/drawing/2014/main" id="{877757F5-1FB7-195A-62FB-BB090FBD4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96" y="3636685"/>
            <a:ext cx="3028181" cy="2319856"/>
          </a:xfrm>
          <a:prstGeom prst="rect">
            <a:avLst/>
          </a:prstGeom>
        </p:spPr>
      </p:pic>
      <p:pic>
        <p:nvPicPr>
          <p:cNvPr id="54" name="Picture 53" descr="Chart, line chart, histogram&#10;&#10;Description automatically generated">
            <a:extLst>
              <a:ext uri="{FF2B5EF4-FFF2-40B4-BE49-F238E27FC236}">
                <a16:creationId xmlns:a16="http://schemas.microsoft.com/office/drawing/2014/main" id="{0780072B-3CF8-6762-1373-4B0D77520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4278" y="3317425"/>
            <a:ext cx="2104425" cy="3091282"/>
          </a:xfrm>
          <a:prstGeom prst="rect">
            <a:avLst/>
          </a:prstGeom>
        </p:spPr>
      </p:pic>
      <p:pic>
        <p:nvPicPr>
          <p:cNvPr id="56" name="Picture 55" descr="Graphical user interface, text, application&#10;&#10;Description automatically generated">
            <a:extLst>
              <a:ext uri="{FF2B5EF4-FFF2-40B4-BE49-F238E27FC236}">
                <a16:creationId xmlns:a16="http://schemas.microsoft.com/office/drawing/2014/main" id="{7A579417-E367-7CDF-F0AC-9CCF2FDD9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903" y="3405759"/>
            <a:ext cx="2877489" cy="965755"/>
          </a:xfrm>
          <a:prstGeom prst="rect">
            <a:avLst/>
          </a:prstGeom>
        </p:spPr>
      </p:pic>
      <p:pic>
        <p:nvPicPr>
          <p:cNvPr id="58" name="Picture 57" descr="Chart, histogram&#10;&#10;Description automatically generated">
            <a:extLst>
              <a:ext uri="{FF2B5EF4-FFF2-40B4-BE49-F238E27FC236}">
                <a16:creationId xmlns:a16="http://schemas.microsoft.com/office/drawing/2014/main" id="{92E030B9-8756-0784-08DD-B6D42DE75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056" y="4569713"/>
            <a:ext cx="3228963" cy="1063931"/>
          </a:xfrm>
          <a:prstGeom prst="rect">
            <a:avLst/>
          </a:prstGeom>
        </p:spPr>
      </p:pic>
      <p:pic>
        <p:nvPicPr>
          <p:cNvPr id="60" name="Picture 59" descr="Chart, scatter chart&#10;&#10;Description automatically generated">
            <a:extLst>
              <a:ext uri="{FF2B5EF4-FFF2-40B4-BE49-F238E27FC236}">
                <a16:creationId xmlns:a16="http://schemas.microsoft.com/office/drawing/2014/main" id="{00CE0F54-040D-FAE6-FC35-9847B2408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2506" y="5592553"/>
            <a:ext cx="1534510" cy="1071262"/>
          </a:xfrm>
          <a:prstGeom prst="rect">
            <a:avLst/>
          </a:prstGeom>
        </p:spPr>
      </p:pic>
      <p:pic>
        <p:nvPicPr>
          <p:cNvPr id="62" name="Picture 61" descr="Chart, funnel chart&#10;&#10;Description automatically generated">
            <a:extLst>
              <a:ext uri="{FF2B5EF4-FFF2-40B4-BE49-F238E27FC236}">
                <a16:creationId xmlns:a16="http://schemas.microsoft.com/office/drawing/2014/main" id="{6561A6A2-CB1D-F87E-A416-8389D821C6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1723" y="4038159"/>
            <a:ext cx="3028181" cy="2157199"/>
          </a:xfrm>
          <a:prstGeom prst="rect">
            <a:avLst/>
          </a:prstGeom>
        </p:spPr>
      </p:pic>
      <p:pic>
        <p:nvPicPr>
          <p:cNvPr id="64" name="Picture 63" descr="A picture containing graphical user interface&#10;&#10;Description automatically generated">
            <a:extLst>
              <a:ext uri="{FF2B5EF4-FFF2-40B4-BE49-F238E27FC236}">
                <a16:creationId xmlns:a16="http://schemas.microsoft.com/office/drawing/2014/main" id="{69EA5E08-D8F0-FFC6-B5AD-D11E45CDB2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6618" y="3326878"/>
            <a:ext cx="2988259" cy="619613"/>
          </a:xfrm>
          <a:prstGeom prst="rect">
            <a:avLst/>
          </a:prstGeom>
        </p:spPr>
      </p:pic>
      <p:pic>
        <p:nvPicPr>
          <p:cNvPr id="1026" name="Picture 2">
            <a:extLst>
              <a:ext uri="{FF2B5EF4-FFF2-40B4-BE49-F238E27FC236}">
                <a16:creationId xmlns:a16="http://schemas.microsoft.com/office/drawing/2014/main" id="{F6BED291-5762-1941-9B99-07D6E573C9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46082" y="1564502"/>
            <a:ext cx="377380" cy="41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55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a:t>Naïve Linear Regression Modell</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6" name="Picture 5" descr="A screenshot of a computer&#10;&#10;Description automatically generated with low confidence">
            <a:extLst>
              <a:ext uri="{FF2B5EF4-FFF2-40B4-BE49-F238E27FC236}">
                <a16:creationId xmlns:a16="http://schemas.microsoft.com/office/drawing/2014/main" id="{FEF4F378-411D-740A-4358-101858B7E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00" y="853489"/>
            <a:ext cx="6953220" cy="5696078"/>
          </a:xfrm>
          <a:prstGeom prst="rect">
            <a:avLst/>
          </a:prstGeom>
        </p:spPr>
      </p:pic>
      <p:sp>
        <p:nvSpPr>
          <p:cNvPr id="12" name="Text Placeholder 3">
            <a:extLst>
              <a:ext uri="{FF2B5EF4-FFF2-40B4-BE49-F238E27FC236}">
                <a16:creationId xmlns:a16="http://schemas.microsoft.com/office/drawing/2014/main" id="{50787C2B-BC76-0FE1-93C9-B246FC8B31A2}"/>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C7D70000-7AEF-EEF4-A85F-13FA7D1C0357}"/>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
        <p:nvSpPr>
          <p:cNvPr id="14" name="TextBox 13">
            <a:extLst>
              <a:ext uri="{FF2B5EF4-FFF2-40B4-BE49-F238E27FC236}">
                <a16:creationId xmlns:a16="http://schemas.microsoft.com/office/drawing/2014/main" id="{B18BFFE1-9B2E-7D65-B64D-63D1CD61FB2C}"/>
              </a:ext>
            </a:extLst>
          </p:cNvPr>
          <p:cNvSpPr txBox="1"/>
          <p:nvPr/>
        </p:nvSpPr>
        <p:spPr>
          <a:xfrm rot="5400000">
            <a:off x="6768321" y="3019194"/>
            <a:ext cx="5036956" cy="646331"/>
          </a:xfrm>
          <a:prstGeom prst="rect">
            <a:avLst/>
          </a:prstGeom>
          <a:noFill/>
        </p:spPr>
        <p:txBody>
          <a:bodyPr wrap="none" rtlCol="0">
            <a:spAutoFit/>
          </a:bodyPr>
          <a:lstStyle/>
          <a:p>
            <a:r>
              <a:rPr lang="en-US" sz="3600" dirty="0">
                <a:latin typeface="Impact" panose="020B0806030902050204" pitchFamily="34" charset="0"/>
              </a:rPr>
              <a:t>LINEAR REGRESSION MODEL</a:t>
            </a:r>
          </a:p>
        </p:txBody>
      </p:sp>
    </p:spTree>
    <p:extLst>
      <p:ext uri="{BB962C8B-B14F-4D97-AF65-F5344CB8AC3E}">
        <p14:creationId xmlns:p14="http://schemas.microsoft.com/office/powerpoint/2010/main" val="155001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a:t>Naïve Linear Regression Modell </a:t>
            </a:r>
            <a:r>
              <a:rPr lang="en-US" dirty="0" err="1"/>
              <a:t>Cont</a:t>
            </a:r>
            <a:r>
              <a:rPr lang="en-US" dirty="0"/>
              <a:t>`</a:t>
            </a:r>
          </a:p>
        </p:txBody>
      </p:sp>
      <p:pic>
        <p:nvPicPr>
          <p:cNvPr id="8" name="Picture 7" descr="Chart, histogram&#10;&#10;Description automatically generated">
            <a:extLst>
              <a:ext uri="{FF2B5EF4-FFF2-40B4-BE49-F238E27FC236}">
                <a16:creationId xmlns:a16="http://schemas.microsoft.com/office/drawing/2014/main" id="{CC212CB9-606D-7D97-E034-87F794E50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914400"/>
            <a:ext cx="7772400" cy="2647866"/>
          </a:xfrm>
          <a:prstGeom prst="rect">
            <a:avLst/>
          </a:prstGeom>
        </p:spPr>
      </p:pic>
      <p:pic>
        <p:nvPicPr>
          <p:cNvPr id="10" name="Picture 9" descr="Chart, scatter chart&#10;&#10;Description automatically generated">
            <a:extLst>
              <a:ext uri="{FF2B5EF4-FFF2-40B4-BE49-F238E27FC236}">
                <a16:creationId xmlns:a16="http://schemas.microsoft.com/office/drawing/2014/main" id="{99E73092-130A-6D87-BFC3-AC30E8CC1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950" y="3531786"/>
            <a:ext cx="4038600" cy="2768600"/>
          </a:xfrm>
          <a:prstGeom prst="rect">
            <a:avLst/>
          </a:prstGeom>
        </p:spPr>
      </p:pic>
      <p:sp>
        <p:nvSpPr>
          <p:cNvPr id="11" name="TextBox 10">
            <a:extLst>
              <a:ext uri="{FF2B5EF4-FFF2-40B4-BE49-F238E27FC236}">
                <a16:creationId xmlns:a16="http://schemas.microsoft.com/office/drawing/2014/main" id="{9381D63F-1775-399D-7212-87E799B9DB23}"/>
              </a:ext>
            </a:extLst>
          </p:cNvPr>
          <p:cNvSpPr txBox="1"/>
          <p:nvPr/>
        </p:nvSpPr>
        <p:spPr>
          <a:xfrm>
            <a:off x="3139372" y="6179652"/>
            <a:ext cx="5036956" cy="646331"/>
          </a:xfrm>
          <a:prstGeom prst="rect">
            <a:avLst/>
          </a:prstGeom>
          <a:noFill/>
        </p:spPr>
        <p:txBody>
          <a:bodyPr wrap="none" rtlCol="0">
            <a:spAutoFit/>
          </a:bodyPr>
          <a:lstStyle/>
          <a:p>
            <a:r>
              <a:rPr lang="en-US" sz="3600" dirty="0">
                <a:latin typeface="Impact" panose="020B0806030902050204" pitchFamily="34" charset="0"/>
              </a:rPr>
              <a:t>LINEAR REGRESSION MODEL</a:t>
            </a:r>
          </a:p>
        </p:txBody>
      </p:sp>
      <p:sp>
        <p:nvSpPr>
          <p:cNvPr id="12" name="Text Placeholder 3">
            <a:extLst>
              <a:ext uri="{FF2B5EF4-FFF2-40B4-BE49-F238E27FC236}">
                <a16:creationId xmlns:a16="http://schemas.microsoft.com/office/drawing/2014/main" id="{50787C2B-BC76-0FE1-93C9-B246FC8B31A2}"/>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C7D70000-7AEF-EEF4-A85F-13FA7D1C0357}"/>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294051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B4754E-D05C-A055-379D-6145E30F7362}"/>
              </a:ext>
            </a:extLst>
          </p:cNvPr>
          <p:cNvSpPr txBox="1"/>
          <p:nvPr/>
        </p:nvSpPr>
        <p:spPr>
          <a:xfrm>
            <a:off x="3050088" y="477476"/>
            <a:ext cx="6100174" cy="5909310"/>
          </a:xfrm>
          <a:prstGeom prst="rect">
            <a:avLst/>
          </a:prstGeom>
          <a:noFill/>
        </p:spPr>
        <p:txBody>
          <a:bodyPr wrap="square">
            <a:spAutoFit/>
          </a:bodyPr>
          <a:lstStyle/>
          <a:p>
            <a:pPr algn="l"/>
            <a:r>
              <a:rPr lang="en-AU" b="1" i="0" dirty="0">
                <a:solidFill>
                  <a:schemeClr val="tx1"/>
                </a:solidFill>
                <a:effectLst/>
                <a:latin typeface="Slack-Lato"/>
              </a:rPr>
              <a:t>General guidelines for the presentations:</a:t>
            </a:r>
            <a:br>
              <a:rPr lang="en-AU" b="1" i="0" dirty="0">
                <a:solidFill>
                  <a:schemeClr val="tx1"/>
                </a:solidFill>
                <a:effectLst/>
                <a:latin typeface="Slack-Lato"/>
              </a:rPr>
            </a:br>
            <a:endParaRPr lang="en-AU" b="1" i="0" dirty="0">
              <a:solidFill>
                <a:schemeClr val="tx1"/>
              </a:solidFill>
              <a:effectLst/>
              <a:latin typeface="Slack-Lato"/>
            </a:endParaRPr>
          </a:p>
          <a:p>
            <a:pPr algn="l">
              <a:buFont typeface="Arial" panose="020B0604020202020204" pitchFamily="34" charset="0"/>
              <a:buChar char="•"/>
            </a:pPr>
            <a:r>
              <a:rPr lang="en-AU" i="0" dirty="0">
                <a:solidFill>
                  <a:schemeClr val="tx1"/>
                </a:solidFill>
                <a:effectLst/>
                <a:latin typeface="Slack-Lato"/>
              </a:rPr>
              <a:t>7 min presentation + 5 min Q&amp;A (+1 min for the Elisabeth, Rodrigo, Paul and </a:t>
            </a:r>
            <a:r>
              <a:rPr lang="en-AU" i="0" dirty="0" err="1">
                <a:solidFill>
                  <a:schemeClr val="tx1"/>
                </a:solidFill>
                <a:effectLst/>
                <a:latin typeface="Slack-Lato"/>
              </a:rPr>
              <a:t>Esra</a:t>
            </a:r>
            <a:r>
              <a:rPr lang="en-AU" i="0" dirty="0">
                <a:solidFill>
                  <a:schemeClr val="tx1"/>
                </a:solidFill>
                <a:effectLst/>
                <a:latin typeface="Slack-Lato"/>
              </a:rPr>
              <a:t>)</a:t>
            </a:r>
          </a:p>
          <a:p>
            <a:pPr algn="l">
              <a:buFont typeface="Arial" panose="020B0604020202020204" pitchFamily="34" charset="0"/>
              <a:buChar char="•"/>
            </a:pPr>
            <a:r>
              <a:rPr lang="en-AU" i="0" dirty="0">
                <a:solidFill>
                  <a:schemeClr val="tx1"/>
                </a:solidFill>
                <a:effectLst/>
                <a:latin typeface="Slack-Lato"/>
              </a:rPr>
              <a:t>Introduce the research/business question/hypothesis  you're trying to answer/test and the type and the objective of the study (descriptive, predictive, BI...);</a:t>
            </a:r>
          </a:p>
          <a:p>
            <a:pPr algn="l">
              <a:buFont typeface="Arial" panose="020B0604020202020204" pitchFamily="34" charset="0"/>
              <a:buChar char="•"/>
            </a:pPr>
            <a:r>
              <a:rPr lang="en-AU" i="0" dirty="0">
                <a:solidFill>
                  <a:schemeClr val="tx1"/>
                </a:solidFill>
                <a:effectLst/>
                <a:latin typeface="Slack-Lato"/>
              </a:rPr>
              <a:t>High-level description of the data you have in hand, supported by meaningful plots/tables (size, quality of the data, how's it distributed, etc.);</a:t>
            </a:r>
          </a:p>
          <a:p>
            <a:pPr algn="l">
              <a:buFont typeface="Arial" panose="020B0604020202020204" pitchFamily="34" charset="0"/>
              <a:buChar char="•"/>
            </a:pPr>
            <a:r>
              <a:rPr lang="en-AU" i="0" dirty="0">
                <a:solidFill>
                  <a:schemeClr val="tx1"/>
                </a:solidFill>
                <a:effectLst/>
                <a:latin typeface="Slack-Lato"/>
              </a:rPr>
              <a:t>Insights/Findings:</a:t>
            </a:r>
          </a:p>
          <a:p>
            <a:pPr algn="l">
              <a:buFont typeface="Arial" panose="020B0604020202020204" pitchFamily="34" charset="0"/>
              <a:buChar char="•"/>
            </a:pPr>
            <a:r>
              <a:rPr lang="en-AU" i="0" dirty="0">
                <a:solidFill>
                  <a:schemeClr val="tx1"/>
                </a:solidFill>
                <a:effectLst/>
                <a:latin typeface="Slack-Lato"/>
              </a:rPr>
              <a:t>show only the charts that make sense and have interesting/unusual/meaningful patterns;</a:t>
            </a:r>
          </a:p>
          <a:p>
            <a:pPr algn="l">
              <a:buFont typeface="Arial" panose="020B0604020202020204" pitchFamily="34" charset="0"/>
              <a:buChar char="•"/>
            </a:pPr>
            <a:r>
              <a:rPr lang="en-AU" i="0" dirty="0">
                <a:solidFill>
                  <a:schemeClr val="tx1"/>
                </a:solidFill>
                <a:effectLst/>
                <a:latin typeface="Slack-Lato"/>
              </a:rPr>
              <a:t>every chart/plot need a title and legend;</a:t>
            </a:r>
          </a:p>
          <a:p>
            <a:pPr algn="l">
              <a:buFont typeface="Arial" panose="020B0604020202020204" pitchFamily="34" charset="0"/>
              <a:buChar char="•"/>
            </a:pPr>
            <a:r>
              <a:rPr lang="en-AU" i="0" dirty="0">
                <a:solidFill>
                  <a:schemeClr val="tx1"/>
                </a:solidFill>
                <a:effectLst/>
                <a:latin typeface="Slack-Lato"/>
              </a:rPr>
              <a:t>Data processing pipeline;</a:t>
            </a:r>
          </a:p>
          <a:p>
            <a:pPr algn="l">
              <a:buFont typeface="Arial" panose="020B0604020202020204" pitchFamily="34" charset="0"/>
              <a:buChar char="•"/>
            </a:pPr>
            <a:r>
              <a:rPr lang="en-AU" i="0" dirty="0">
                <a:solidFill>
                  <a:schemeClr val="tx1"/>
                </a:solidFill>
                <a:effectLst/>
                <a:latin typeface="Slack-Lato"/>
              </a:rPr>
              <a:t>describe the features used for the </a:t>
            </a:r>
            <a:r>
              <a:rPr lang="en-AU" i="0" dirty="0" err="1">
                <a:solidFill>
                  <a:schemeClr val="tx1"/>
                </a:solidFill>
                <a:effectLst/>
                <a:latin typeface="Slack-Lato"/>
              </a:rPr>
              <a:t>modeling</a:t>
            </a:r>
            <a:r>
              <a:rPr lang="en-AU" i="0" dirty="0">
                <a:solidFill>
                  <a:schemeClr val="tx1"/>
                </a:solidFill>
                <a:effectLst/>
                <a:latin typeface="Slack-Lato"/>
              </a:rPr>
              <a:t> and the algorithms used ( </a:t>
            </a:r>
            <a:r>
              <a:rPr lang="en-AU" i="0" dirty="0" err="1">
                <a:solidFill>
                  <a:schemeClr val="tx1"/>
                </a:solidFill>
                <a:effectLst/>
                <a:latin typeface="Slack-Lato"/>
              </a:rPr>
              <a:t>Modeling</a:t>
            </a:r>
            <a:r>
              <a:rPr lang="en-AU" i="0" dirty="0">
                <a:solidFill>
                  <a:schemeClr val="tx1"/>
                </a:solidFill>
                <a:effectLst/>
                <a:latin typeface="Slack-Lato"/>
              </a:rPr>
              <a:t> project);</a:t>
            </a:r>
          </a:p>
          <a:p>
            <a:pPr algn="l">
              <a:buFont typeface="Arial" panose="020B0604020202020204" pitchFamily="34" charset="0"/>
              <a:buChar char="•"/>
            </a:pPr>
            <a:r>
              <a:rPr lang="en-AU" i="0" dirty="0">
                <a:solidFill>
                  <a:schemeClr val="tx1"/>
                </a:solidFill>
                <a:effectLst/>
                <a:latin typeface="Slack-Lato"/>
              </a:rPr>
              <a:t>Outcome &amp; Results (e. g. conclusions, model interpretation, the answer to the research question/hypotheses, etc.);</a:t>
            </a:r>
          </a:p>
          <a:p>
            <a:pPr algn="l">
              <a:buFont typeface="Arial" panose="020B0604020202020204" pitchFamily="34" charset="0"/>
              <a:buChar char="•"/>
            </a:pPr>
            <a:r>
              <a:rPr lang="en-AU" i="0" dirty="0">
                <a:solidFill>
                  <a:schemeClr val="tx1"/>
                </a:solidFill>
                <a:effectLst/>
                <a:latin typeface="Slack-Lato"/>
              </a:rPr>
              <a:t>Outlook (e. g. limitations, next steps, learnings, etc.)</a:t>
            </a:r>
          </a:p>
          <a:p>
            <a:pPr algn="l"/>
            <a:r>
              <a:rPr lang="en-AU" i="0" dirty="0">
                <a:solidFill>
                  <a:schemeClr val="tx1"/>
                </a:solidFill>
                <a:effectLst/>
                <a:latin typeface="Slack-Lato"/>
              </a:rPr>
              <a:t>Remember: great presentation = content + design + delivery.</a:t>
            </a:r>
          </a:p>
        </p:txBody>
      </p:sp>
      <p:sp>
        <p:nvSpPr>
          <p:cNvPr id="7" name="TextBox 6">
            <a:extLst>
              <a:ext uri="{FF2B5EF4-FFF2-40B4-BE49-F238E27FC236}">
                <a16:creationId xmlns:a16="http://schemas.microsoft.com/office/drawing/2014/main" id="{98413A03-FC1B-007C-549A-CE7B14F19699}"/>
              </a:ext>
            </a:extLst>
          </p:cNvPr>
          <p:cNvSpPr txBox="1"/>
          <p:nvPr/>
        </p:nvSpPr>
        <p:spPr>
          <a:xfrm>
            <a:off x="1295400" y="1219200"/>
            <a:ext cx="1205779" cy="3770263"/>
          </a:xfrm>
          <a:prstGeom prst="rect">
            <a:avLst/>
          </a:prstGeom>
          <a:noFill/>
        </p:spPr>
        <p:txBody>
          <a:bodyPr wrap="none" rtlCol="0">
            <a:spAutoFit/>
          </a:bodyPr>
          <a:lstStyle/>
          <a:p>
            <a:r>
              <a:rPr lang="en-US" sz="23900" b="1" dirty="0"/>
              <a:t>!</a:t>
            </a:r>
            <a:endParaRPr lang="en-US" b="1" dirty="0"/>
          </a:p>
        </p:txBody>
      </p:sp>
    </p:spTree>
    <p:extLst>
      <p:ext uri="{BB962C8B-B14F-4D97-AF65-F5344CB8AC3E}">
        <p14:creationId xmlns:p14="http://schemas.microsoft.com/office/powerpoint/2010/main" val="1174324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err="1"/>
              <a:t>LightGBM</a:t>
            </a:r>
            <a:r>
              <a:rPr lang="en-US" dirty="0"/>
              <a:t> (Microsoft) Regression Modell</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7" name="Picture 6" descr="Chart, histogram&#10;&#10;Description automatically generated">
            <a:extLst>
              <a:ext uri="{FF2B5EF4-FFF2-40B4-BE49-F238E27FC236}">
                <a16:creationId xmlns:a16="http://schemas.microsoft.com/office/drawing/2014/main" id="{5F98AD24-97D5-0395-2A9E-A880987B4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052181"/>
            <a:ext cx="7772400" cy="2643519"/>
          </a:xfrm>
          <a:prstGeom prst="rect">
            <a:avLst/>
          </a:prstGeom>
        </p:spPr>
      </p:pic>
      <p:pic>
        <p:nvPicPr>
          <p:cNvPr id="11" name="Picture 10" descr="Chart, scatter chart&#10;&#10;Description automatically generated">
            <a:extLst>
              <a:ext uri="{FF2B5EF4-FFF2-40B4-BE49-F238E27FC236}">
                <a16:creationId xmlns:a16="http://schemas.microsoft.com/office/drawing/2014/main" id="{07F117C1-5E50-E595-6CED-B93724051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695700"/>
            <a:ext cx="4241800" cy="2781300"/>
          </a:xfrm>
          <a:prstGeom prst="rect">
            <a:avLst/>
          </a:prstGeom>
        </p:spPr>
      </p:pic>
      <p:sp>
        <p:nvSpPr>
          <p:cNvPr id="12" name="Text Placeholder 3">
            <a:extLst>
              <a:ext uri="{FF2B5EF4-FFF2-40B4-BE49-F238E27FC236}">
                <a16:creationId xmlns:a16="http://schemas.microsoft.com/office/drawing/2014/main" id="{D420938A-A3AC-7A20-F067-D74872A3F3A1}"/>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1C7E84C2-36C1-3EBF-B75B-B632BD7C8D89}"/>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Study21 </a:t>
            </a:r>
          </a:p>
        </p:txBody>
      </p:sp>
      <p:pic>
        <p:nvPicPr>
          <p:cNvPr id="15" name="Picture 14" descr="A picture containing text, tableware, clipart, dishware&#10;&#10;Description automatically generated">
            <a:extLst>
              <a:ext uri="{FF2B5EF4-FFF2-40B4-BE49-F238E27FC236}">
                <a16:creationId xmlns:a16="http://schemas.microsoft.com/office/drawing/2014/main" id="{85083FF3-BDC8-BA62-47D1-744A12FB5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912" y="6324600"/>
            <a:ext cx="1654175" cy="480076"/>
          </a:xfrm>
          <a:prstGeom prst="rect">
            <a:avLst/>
          </a:prstGeom>
        </p:spPr>
      </p:pic>
    </p:spTree>
    <p:extLst>
      <p:ext uri="{BB962C8B-B14F-4D97-AF65-F5344CB8AC3E}">
        <p14:creationId xmlns:p14="http://schemas.microsoft.com/office/powerpoint/2010/main" val="3808767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a:xfrm>
            <a:off x="538684" y="261011"/>
            <a:ext cx="11497290" cy="553998"/>
          </a:xfrm>
        </p:spPr>
        <p:txBody>
          <a:bodyPr/>
          <a:lstStyle/>
          <a:p>
            <a:r>
              <a:rPr lang="en-US" dirty="0"/>
              <a:t>Decision on Champion Model</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sp>
        <p:nvSpPr>
          <p:cNvPr id="10" name="Rectangle 9">
            <a:extLst>
              <a:ext uri="{FF2B5EF4-FFF2-40B4-BE49-F238E27FC236}">
                <a16:creationId xmlns:a16="http://schemas.microsoft.com/office/drawing/2014/main" id="{2E6348F5-964B-4A51-B84F-86D9CF5F4B1F}"/>
              </a:ext>
            </a:extLst>
          </p:cNvPr>
          <p:cNvSpPr/>
          <p:nvPr/>
        </p:nvSpPr>
        <p:spPr>
          <a:xfrm>
            <a:off x="243438" y="1115585"/>
            <a:ext cx="5270893" cy="523220"/>
          </a:xfrm>
          <a:prstGeom prst="rect">
            <a:avLst/>
          </a:prstGeom>
        </p:spPr>
        <p:txBody>
          <a:bodyPr wrap="square">
            <a:spAutoFit/>
          </a:bodyPr>
          <a:lstStyle/>
          <a:p>
            <a:r>
              <a:rPr lang="en-US" dirty="0"/>
              <a:t>Initial results back on Test set hitting F1 score of 0.88 – well above the 0.5 threshold set earlier.</a:t>
            </a:r>
          </a:p>
        </p:txBody>
      </p:sp>
      <p:pic>
        <p:nvPicPr>
          <p:cNvPr id="13" name="Picture 12">
            <a:extLst>
              <a:ext uri="{FF2B5EF4-FFF2-40B4-BE49-F238E27FC236}">
                <a16:creationId xmlns:a16="http://schemas.microsoft.com/office/drawing/2014/main" id="{760D7B1B-B3B4-1C86-B1F8-B0A9FA337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8" y="1927230"/>
            <a:ext cx="5765800" cy="292100"/>
          </a:xfrm>
          <a:prstGeom prst="rect">
            <a:avLst/>
          </a:prstGeom>
        </p:spPr>
      </p:pic>
      <p:pic>
        <p:nvPicPr>
          <p:cNvPr id="17" name="Picture 16">
            <a:extLst>
              <a:ext uri="{FF2B5EF4-FFF2-40B4-BE49-F238E27FC236}">
                <a16:creationId xmlns:a16="http://schemas.microsoft.com/office/drawing/2014/main" id="{4CEDF947-272C-28EF-0536-A2EEAC71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16" y="2438043"/>
            <a:ext cx="5600700" cy="215900"/>
          </a:xfrm>
          <a:prstGeom prst="rect">
            <a:avLst/>
          </a:prstGeom>
        </p:spPr>
      </p:pic>
      <p:sp>
        <p:nvSpPr>
          <p:cNvPr id="19" name="Rectangle 18">
            <a:extLst>
              <a:ext uri="{FF2B5EF4-FFF2-40B4-BE49-F238E27FC236}">
                <a16:creationId xmlns:a16="http://schemas.microsoft.com/office/drawing/2014/main" id="{E994D8D4-B099-3D9C-6A8E-D7AF2F236193}"/>
              </a:ext>
            </a:extLst>
          </p:cNvPr>
          <p:cNvSpPr/>
          <p:nvPr/>
        </p:nvSpPr>
        <p:spPr>
          <a:xfrm>
            <a:off x="216397" y="2263885"/>
            <a:ext cx="5852562" cy="64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802C4D0F-7513-0465-0C03-4F4E3DF743E4}"/>
              </a:ext>
            </a:extLst>
          </p:cNvPr>
          <p:cNvSpPr txBox="1">
            <a:spLocks/>
          </p:cNvSpPr>
          <p:nvPr/>
        </p:nvSpPr>
        <p:spPr>
          <a:xfrm>
            <a:off x="308216" y="3185567"/>
            <a:ext cx="11497290" cy="553998"/>
          </a:xfrm>
          <a:prstGeom prst="rect">
            <a:avLst/>
          </a:prstGeom>
        </p:spPr>
        <p:txBody>
          <a:bodyPr wrap="square" lIns="0" tIns="0" rIns="0" bIns="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r>
              <a:rPr lang="en-US" dirty="0">
                <a:latin typeface="Segoe UI" panose="020B0502040204020203" pitchFamily="34" charset="0"/>
                <a:cs typeface="Segoe UI" panose="020B0502040204020203" pitchFamily="34" charset="0"/>
              </a:rPr>
              <a:t>Smart Objective Met?</a:t>
            </a:r>
          </a:p>
        </p:txBody>
      </p:sp>
      <p:sp>
        <p:nvSpPr>
          <p:cNvPr id="25" name="Text Placeholder 3">
            <a:extLst>
              <a:ext uri="{FF2B5EF4-FFF2-40B4-BE49-F238E27FC236}">
                <a16:creationId xmlns:a16="http://schemas.microsoft.com/office/drawing/2014/main" id="{F69FA7F0-9370-4B9D-FF8B-0F9D2177EA91}"/>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26" name="Text Placeholder 12">
            <a:extLst>
              <a:ext uri="{FF2B5EF4-FFF2-40B4-BE49-F238E27FC236}">
                <a16:creationId xmlns:a16="http://schemas.microsoft.com/office/drawing/2014/main" id="{496C04B4-4833-50D2-AFBC-CF6C08C1F09A}"/>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
        <p:nvSpPr>
          <p:cNvPr id="27" name="Rectangle 26">
            <a:extLst>
              <a:ext uri="{FF2B5EF4-FFF2-40B4-BE49-F238E27FC236}">
                <a16:creationId xmlns:a16="http://schemas.microsoft.com/office/drawing/2014/main" id="{D67DE6A9-5711-AB6C-8132-02B2161CBC56}"/>
              </a:ext>
            </a:extLst>
          </p:cNvPr>
          <p:cNvSpPr/>
          <p:nvPr/>
        </p:nvSpPr>
        <p:spPr>
          <a:xfrm>
            <a:off x="308217" y="3803980"/>
            <a:ext cx="4035184" cy="2554545"/>
          </a:xfrm>
          <a:prstGeom prst="rect">
            <a:avLst/>
          </a:prstGeom>
        </p:spPr>
        <p:txBody>
          <a:bodyPr wrap="square">
            <a:spAutoFit/>
          </a:bodyPr>
          <a:lstStyle/>
          <a:p>
            <a:pPr algn="just"/>
            <a:r>
              <a:rPr lang="en-US" sz="20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2000" b="1" dirty="0">
                <a:solidFill>
                  <a:schemeClr val="tx1">
                    <a:lumMod val="75000"/>
                    <a:lumOff val="25000"/>
                  </a:schemeClr>
                </a:solidFill>
                <a:latin typeface="Segoe UI" panose="020B0502040204020203" pitchFamily="34" charset="0"/>
                <a:cs typeface="Segoe UI" panose="020B0502040204020203" pitchFamily="34" charset="0"/>
              </a:rPr>
              <a:t>predict the Relative Humidity </a:t>
            </a:r>
            <a:r>
              <a:rPr lang="en-US" sz="2000" b="0" dirty="0">
                <a:solidFill>
                  <a:schemeClr val="tx1">
                    <a:lumMod val="75000"/>
                    <a:lumOff val="25000"/>
                  </a:schemeClr>
                </a:solidFill>
                <a:latin typeface="Segoe UI" panose="020B0502040204020203" pitchFamily="34" charset="0"/>
                <a:cs typeface="Segoe UI" panose="020B0502040204020203" pitchFamily="34" charset="0"/>
              </a:rPr>
              <a:t>of a given point of time based on the all other attributes affecting the change in RH from the UCI AQ dataset, improving Naïve linear regression baseline performance by 20% using ensemble models.</a:t>
            </a:r>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33892B67-35D3-806F-BFA6-3BDFBE74A8A4}"/>
              </a:ext>
            </a:extLst>
          </p:cNvPr>
          <p:cNvSpPr/>
          <p:nvPr/>
        </p:nvSpPr>
        <p:spPr>
          <a:xfrm>
            <a:off x="456659" y="246943"/>
            <a:ext cx="6095999" cy="64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35BB5EA-D2F6-973E-53BA-8C15C92EE9B3}"/>
              </a:ext>
            </a:extLst>
          </p:cNvPr>
          <p:cNvSpPr/>
          <p:nvPr/>
        </p:nvSpPr>
        <p:spPr>
          <a:xfrm>
            <a:off x="4629662" y="4266711"/>
            <a:ext cx="3770191" cy="1323439"/>
          </a:xfrm>
          <a:prstGeom prst="rect">
            <a:avLst/>
          </a:prstGeom>
        </p:spPr>
        <p:txBody>
          <a:bodyPr wrap="square">
            <a:spAutoFit/>
          </a:bodyPr>
          <a:lstStyle/>
          <a:p>
            <a:pPr algn="just"/>
            <a:r>
              <a:rPr lang="en-US" sz="2000" b="1" dirty="0">
                <a:solidFill>
                  <a:schemeClr val="tx1">
                    <a:lumMod val="75000"/>
                    <a:lumOff val="25000"/>
                  </a:schemeClr>
                </a:solidFill>
                <a:latin typeface="Segoe UI" panose="020B0502040204020203" pitchFamily="34" charset="0"/>
                <a:cs typeface="Segoe UI" panose="020B0502040204020203" pitchFamily="34" charset="0"/>
              </a:rPr>
              <a:t>Improvement from Naïve linear regression baseline</a:t>
            </a:r>
          </a:p>
          <a:p>
            <a:pPr algn="just"/>
            <a:r>
              <a:rPr lang="en-US" sz="2000" b="0" dirty="0">
                <a:solidFill>
                  <a:schemeClr val="tx1">
                    <a:lumMod val="75000"/>
                    <a:lumOff val="25000"/>
                  </a:schemeClr>
                </a:solidFill>
                <a:latin typeface="Segoe UI" panose="020B0502040204020203" pitchFamily="34" charset="0"/>
                <a:cs typeface="Segoe UI" panose="020B0502040204020203" pitchFamily="34" charset="0"/>
              </a:rPr>
              <a:t>(LGBM_RMSLE/</a:t>
            </a:r>
            <a:r>
              <a:rPr lang="en-US" sz="2000" b="0" dirty="0" err="1">
                <a:solidFill>
                  <a:schemeClr val="tx1">
                    <a:lumMod val="75000"/>
                    <a:lumOff val="25000"/>
                  </a:schemeClr>
                </a:solidFill>
                <a:latin typeface="Segoe UI" panose="020B0502040204020203" pitchFamily="34" charset="0"/>
                <a:cs typeface="Segoe UI" panose="020B0502040204020203" pitchFamily="34" charset="0"/>
              </a:rPr>
              <a:t>Naïve_RMSLE</a:t>
            </a:r>
            <a:r>
              <a:rPr lang="en-US" sz="2000" b="0" dirty="0">
                <a:solidFill>
                  <a:schemeClr val="tx1">
                    <a:lumMod val="75000"/>
                    <a:lumOff val="25000"/>
                  </a:schemeClr>
                </a:solidFill>
                <a:latin typeface="Segoe UI" panose="020B0502040204020203" pitchFamily="34" charset="0"/>
                <a:cs typeface="Segoe UI" panose="020B0502040204020203" pitchFamily="34" charset="0"/>
              </a:rPr>
              <a:t>)% = </a:t>
            </a:r>
            <a:r>
              <a:rPr lang="en-US" sz="2000" b="1" dirty="0">
                <a:solidFill>
                  <a:schemeClr val="accent6"/>
                </a:solidFill>
                <a:latin typeface="Segoe UI" panose="020B0502040204020203" pitchFamily="34" charset="0"/>
                <a:cs typeface="Segoe UI" panose="020B0502040204020203" pitchFamily="34" charset="0"/>
              </a:rPr>
              <a:t>85.26%   YES! </a:t>
            </a:r>
          </a:p>
        </p:txBody>
      </p:sp>
      <p:pic>
        <p:nvPicPr>
          <p:cNvPr id="31" name="Picture 30" descr="A picture containing text, tableware, clipart, dishware&#10;&#10;Description automatically generated">
            <a:extLst>
              <a:ext uri="{FF2B5EF4-FFF2-40B4-BE49-F238E27FC236}">
                <a16:creationId xmlns:a16="http://schemas.microsoft.com/office/drawing/2014/main" id="{C37D3333-4F09-58E1-C40B-FBEC055E7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3172">
            <a:off x="6324233" y="2966572"/>
            <a:ext cx="3843504" cy="1115465"/>
          </a:xfrm>
          <a:prstGeom prst="rect">
            <a:avLst/>
          </a:prstGeom>
        </p:spPr>
      </p:pic>
      <p:cxnSp>
        <p:nvCxnSpPr>
          <p:cNvPr id="33" name="Straight Arrow Connector 32">
            <a:extLst>
              <a:ext uri="{FF2B5EF4-FFF2-40B4-BE49-F238E27FC236}">
                <a16:creationId xmlns:a16="http://schemas.microsoft.com/office/drawing/2014/main" id="{26DC435C-D5CA-1E61-229E-E6E2CE39BCB1}"/>
              </a:ext>
            </a:extLst>
          </p:cNvPr>
          <p:cNvCxnSpPr>
            <a:stCxn id="31" idx="0"/>
          </p:cNvCxnSpPr>
          <p:nvPr/>
        </p:nvCxnSpPr>
        <p:spPr>
          <a:xfrm flipV="1">
            <a:off x="8617148" y="2357577"/>
            <a:ext cx="689710" cy="75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434" name="Picture 2" descr="SAP Data Intelligence - CALEO">
            <a:extLst>
              <a:ext uri="{FF2B5EF4-FFF2-40B4-BE49-F238E27FC236}">
                <a16:creationId xmlns:a16="http://schemas.microsoft.com/office/drawing/2014/main" id="{29B94BBC-C10C-7302-7DB0-0ABAD3E2B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93878">
            <a:off x="8746550" y="983555"/>
            <a:ext cx="2237750" cy="223775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SAP Data Intelligence Cloud | Cloud | SAP Store">
            <a:extLst>
              <a:ext uri="{FF2B5EF4-FFF2-40B4-BE49-F238E27FC236}">
                <a16:creationId xmlns:a16="http://schemas.microsoft.com/office/drawing/2014/main" id="{79E085A4-CE88-1630-CDF1-43A7FDF23C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309170">
            <a:off x="9655830" y="2973832"/>
            <a:ext cx="504887" cy="4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56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A3D4B42D-5C94-6196-E218-A27484C63CB4}"/>
              </a:ext>
            </a:extLst>
          </p:cNvPr>
          <p:cNvPicPr>
            <a:picLocks noChangeAspect="1"/>
          </p:cNvPicPr>
          <p:nvPr/>
        </p:nvPicPr>
        <p:blipFill rotWithShape="1">
          <a:blip r:embed="rId2">
            <a:extLst>
              <a:ext uri="{28A0092B-C50C-407E-A947-70E740481C1C}">
                <a14:useLocalDpi xmlns:a14="http://schemas.microsoft.com/office/drawing/2010/main" val="0"/>
              </a:ext>
            </a:extLst>
          </a:blip>
          <a:srcRect l="1196" r="8497" b="-1"/>
          <a:stretch/>
        </p:blipFill>
        <p:spPr>
          <a:xfrm>
            <a:off x="538684" y="916817"/>
            <a:ext cx="10455275" cy="5470416"/>
          </a:xfrm>
          <a:prstGeom prst="rect">
            <a:avLst/>
          </a:prstGeom>
          <a:noFill/>
        </p:spPr>
      </p:pic>
      <p:sp>
        <p:nvSpPr>
          <p:cNvPr id="7" name="Title 1">
            <a:extLst>
              <a:ext uri="{FF2B5EF4-FFF2-40B4-BE49-F238E27FC236}">
                <a16:creationId xmlns:a16="http://schemas.microsoft.com/office/drawing/2014/main" id="{2218CB85-81BF-20D3-088A-53720AAF8F27}"/>
              </a:ext>
            </a:extLst>
          </p:cNvPr>
          <p:cNvSpPr>
            <a:spLocks noGrp="1"/>
          </p:cNvSpPr>
          <p:nvPr>
            <p:ph type="title"/>
          </p:nvPr>
        </p:nvSpPr>
        <p:spPr>
          <a:xfrm>
            <a:off x="538684" y="261011"/>
            <a:ext cx="11497290" cy="553998"/>
          </a:xfrm>
        </p:spPr>
        <p:txBody>
          <a:bodyPr/>
          <a:lstStyle/>
          <a:p>
            <a:r>
              <a:rPr lang="en-US" dirty="0"/>
              <a:t>Deployment on SAP Data Intelligence</a:t>
            </a:r>
          </a:p>
        </p:txBody>
      </p:sp>
      <p:sp>
        <p:nvSpPr>
          <p:cNvPr id="8" name="Text Placeholder 3">
            <a:extLst>
              <a:ext uri="{FF2B5EF4-FFF2-40B4-BE49-F238E27FC236}">
                <a16:creationId xmlns:a16="http://schemas.microsoft.com/office/drawing/2014/main" id="{35D84722-BA0D-2691-C322-681A264BA2A6}"/>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Control Phase</a:t>
            </a:r>
          </a:p>
        </p:txBody>
      </p:sp>
      <p:sp>
        <p:nvSpPr>
          <p:cNvPr id="9" name="Text Placeholder 12">
            <a:extLst>
              <a:ext uri="{FF2B5EF4-FFF2-40B4-BE49-F238E27FC236}">
                <a16:creationId xmlns:a16="http://schemas.microsoft.com/office/drawing/2014/main" id="{3219A0F4-C81B-8D38-5DCC-4FB112F1BEC2}"/>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2018721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314604"/>
            <a:ext cx="10191132" cy="1428596"/>
          </a:xfrm>
          <a:prstGeom prst="rect">
            <a:avLst/>
          </a:prstGeom>
        </p:spPr>
        <p:txBody>
          <a:bodyPr vert="horz" wrap="square" lIns="0" tIns="12700" rIns="0" bIns="0" rtlCol="0">
            <a:spAutoFit/>
          </a:bodyPr>
          <a:lstStyle/>
          <a:p>
            <a:pPr marL="12700">
              <a:lnSpc>
                <a:spcPct val="100000"/>
              </a:lnSpc>
              <a:spcBef>
                <a:spcPts val="100"/>
              </a:spcBef>
            </a:pPr>
            <a:r>
              <a:rPr lang="en-US" sz="4600" dirty="0"/>
              <a:t>UCI BEIJING AIR QUALITY</a:t>
            </a:r>
            <a:r>
              <a:rPr sz="4600" spc="75" dirty="0"/>
              <a:t> </a:t>
            </a:r>
            <a:r>
              <a:rPr lang="en-US" sz="4600" dirty="0"/>
              <a:t>MULTIVARIATE REGRESSION TENSORFLOW LSTM </a:t>
            </a:r>
            <a:endParaRPr sz="46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sz="1800" b="0" spc="-35" dirty="0">
                <a:solidFill>
                  <a:srgbClr val="FFFFFF"/>
                </a:solidFill>
                <a:latin typeface="Segoe UI Semilight"/>
                <a:cs typeface="Segoe UI Semilight"/>
              </a:rPr>
              <a:t>Team </a:t>
            </a:r>
            <a:r>
              <a:rPr sz="1800" b="0" dirty="0">
                <a:solidFill>
                  <a:srgbClr val="FFFFFF"/>
                </a:solidFill>
                <a:latin typeface="Segoe UI Semilight"/>
                <a:cs typeface="Segoe UI Semilight"/>
              </a:rPr>
              <a:t>Member:</a:t>
            </a:r>
            <a:r>
              <a:rPr sz="1800" b="0" spc="-15" dirty="0">
                <a:solidFill>
                  <a:srgbClr val="FFFFFF"/>
                </a:solidFill>
                <a:latin typeface="Segoe UI Semilight"/>
                <a:cs typeface="Segoe UI Semilight"/>
              </a:rPr>
              <a:t> </a:t>
            </a:r>
            <a:r>
              <a:rPr lang="en-US" sz="1800" b="0" dirty="0">
                <a:solidFill>
                  <a:srgbClr val="FFFFFF"/>
                </a:solidFill>
                <a:latin typeface="Segoe UI Semilight"/>
                <a:cs typeface="Segoe UI Semilight"/>
              </a:rPr>
              <a:t>Rodrigo Franco,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691642"/>
            <a:ext cx="1371600" cy="785358"/>
          </a:xfrm>
          <a:prstGeom prst="rect">
            <a:avLst/>
          </a:prstGeom>
        </p:spPr>
      </p:pic>
    </p:spTree>
    <p:extLst>
      <p:ext uri="{BB962C8B-B14F-4D97-AF65-F5344CB8AC3E}">
        <p14:creationId xmlns:p14="http://schemas.microsoft.com/office/powerpoint/2010/main" val="1543496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00" y="386969"/>
            <a:ext cx="1735455" cy="574040"/>
          </a:xfrm>
          <a:prstGeom prst="rect">
            <a:avLst/>
          </a:prstGeom>
        </p:spPr>
        <p:txBody>
          <a:bodyPr vert="horz" wrap="square" lIns="0" tIns="12700" rIns="0" bIns="0" rtlCol="0">
            <a:spAutoFit/>
          </a:bodyPr>
          <a:lstStyle/>
          <a:p>
            <a:pPr marL="12700">
              <a:lnSpc>
                <a:spcPct val="100000"/>
              </a:lnSpc>
              <a:spcBef>
                <a:spcPts val="100"/>
              </a:spcBef>
            </a:pPr>
            <a:r>
              <a:rPr spc="-10" dirty="0"/>
              <a:t>Contents</a:t>
            </a: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34</a:t>
            </a:fld>
            <a:endParaRPr spc="-50" dirty="0"/>
          </a:p>
        </p:txBody>
      </p:sp>
      <p:sp>
        <p:nvSpPr>
          <p:cNvPr id="3" name="object 3"/>
          <p:cNvSpPr txBox="1"/>
          <p:nvPr/>
        </p:nvSpPr>
        <p:spPr>
          <a:xfrm>
            <a:off x="734187" y="1363599"/>
            <a:ext cx="2011680" cy="1097280"/>
          </a:xfrm>
          <a:prstGeom prst="rect">
            <a:avLst/>
          </a:prstGeom>
          <a:solidFill>
            <a:srgbClr val="8484B7"/>
          </a:solidFill>
        </p:spPr>
        <p:txBody>
          <a:bodyPr vert="horz" wrap="square" lIns="0" tIns="215900" rIns="0" bIns="0" rtlCol="0">
            <a:spAutoFit/>
          </a:bodyPr>
          <a:lstStyle/>
          <a:p>
            <a:pPr marL="379095" marR="372745" indent="161290">
              <a:lnSpc>
                <a:spcPts val="2590"/>
              </a:lnSpc>
              <a:spcBef>
                <a:spcPts val="1700"/>
              </a:spcBef>
            </a:pPr>
            <a:r>
              <a:rPr sz="2400" spc="-10" dirty="0">
                <a:solidFill>
                  <a:srgbClr val="FFFFFF"/>
                </a:solidFill>
                <a:latin typeface="Segoe UI"/>
                <a:cs typeface="Segoe UI"/>
              </a:rPr>
              <a:t>Project Overview</a:t>
            </a:r>
            <a:endParaRPr sz="2400">
              <a:latin typeface="Segoe UI"/>
              <a:cs typeface="Segoe UI"/>
            </a:endParaRPr>
          </a:p>
        </p:txBody>
      </p:sp>
      <p:sp>
        <p:nvSpPr>
          <p:cNvPr id="4" name="object 4"/>
          <p:cNvSpPr txBox="1"/>
          <p:nvPr/>
        </p:nvSpPr>
        <p:spPr>
          <a:xfrm>
            <a:off x="3228975" y="1373505"/>
            <a:ext cx="8229600" cy="1097280"/>
          </a:xfrm>
          <a:prstGeom prst="rect">
            <a:avLst/>
          </a:prstGeom>
          <a:solidFill>
            <a:srgbClr val="D9D9E6">
              <a:alpha val="90194"/>
            </a:srgbClr>
          </a:solidFill>
        </p:spPr>
        <p:txBody>
          <a:bodyPr vert="horz" wrap="square" lIns="0" tIns="223520" rIns="0" bIns="0" rtlCol="0">
            <a:spAutoFit/>
          </a:bodyPr>
          <a:lstStyle/>
          <a:p>
            <a:pPr marL="266700" indent="-172085">
              <a:lnSpc>
                <a:spcPct val="100000"/>
              </a:lnSpc>
              <a:spcBef>
                <a:spcPts val="1760"/>
              </a:spcBef>
              <a:buChar char="•"/>
              <a:tabLst>
                <a:tab pos="267335" algn="l"/>
              </a:tabLst>
            </a:pPr>
            <a:r>
              <a:rPr sz="1800" spc="-10" dirty="0">
                <a:solidFill>
                  <a:srgbClr val="585858"/>
                </a:solidFill>
                <a:latin typeface="Segoe UI"/>
                <a:cs typeface="Segoe UI"/>
              </a:rPr>
              <a:t>Objective</a:t>
            </a:r>
            <a:endParaRPr sz="180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Data</a:t>
            </a:r>
            <a:r>
              <a:rPr sz="1800" spc="-15" dirty="0">
                <a:solidFill>
                  <a:srgbClr val="585858"/>
                </a:solidFill>
                <a:latin typeface="Segoe UI"/>
                <a:cs typeface="Segoe UI"/>
              </a:rPr>
              <a:t> </a:t>
            </a:r>
            <a:r>
              <a:rPr sz="1800" spc="-10" dirty="0">
                <a:solidFill>
                  <a:srgbClr val="585858"/>
                </a:solidFill>
                <a:latin typeface="Segoe UI"/>
                <a:cs typeface="Segoe UI"/>
              </a:rPr>
              <a:t>preview</a:t>
            </a:r>
            <a:endParaRPr sz="1800">
              <a:latin typeface="Segoe UI"/>
              <a:cs typeface="Segoe UI"/>
            </a:endParaRPr>
          </a:p>
        </p:txBody>
      </p:sp>
      <p:sp>
        <p:nvSpPr>
          <p:cNvPr id="5" name="object 5"/>
          <p:cNvSpPr txBox="1"/>
          <p:nvPr/>
        </p:nvSpPr>
        <p:spPr>
          <a:xfrm>
            <a:off x="734187" y="3132963"/>
            <a:ext cx="2011680" cy="1097280"/>
          </a:xfrm>
          <a:prstGeom prst="rect">
            <a:avLst/>
          </a:prstGeom>
          <a:solidFill>
            <a:srgbClr val="8484B7"/>
          </a:solidFill>
        </p:spPr>
        <p:txBody>
          <a:bodyPr vert="horz" wrap="square" lIns="0" tIns="215265" rIns="0" bIns="0" rtlCol="0">
            <a:spAutoFit/>
          </a:bodyPr>
          <a:lstStyle/>
          <a:p>
            <a:pPr marL="365125" marR="357505" indent="42545">
              <a:lnSpc>
                <a:spcPts val="2590"/>
              </a:lnSpc>
              <a:spcBef>
                <a:spcPts val="1695"/>
              </a:spcBef>
            </a:pPr>
            <a:r>
              <a:rPr sz="2400" spc="-10" dirty="0">
                <a:solidFill>
                  <a:srgbClr val="FFFFFF"/>
                </a:solidFill>
                <a:latin typeface="Segoe UI"/>
                <a:cs typeface="Segoe UI"/>
              </a:rPr>
              <a:t>Analytics </a:t>
            </a:r>
            <a:r>
              <a:rPr sz="2400" spc="-25" dirty="0">
                <a:solidFill>
                  <a:srgbClr val="FFFFFF"/>
                </a:solidFill>
                <a:latin typeface="Segoe UI"/>
                <a:cs typeface="Segoe UI"/>
              </a:rPr>
              <a:t>Roadmap</a:t>
            </a:r>
            <a:endParaRPr sz="2400">
              <a:latin typeface="Segoe UI"/>
              <a:cs typeface="Segoe UI"/>
            </a:endParaRPr>
          </a:p>
        </p:txBody>
      </p:sp>
      <p:sp>
        <p:nvSpPr>
          <p:cNvPr id="6" name="object 6"/>
          <p:cNvSpPr txBox="1"/>
          <p:nvPr/>
        </p:nvSpPr>
        <p:spPr>
          <a:xfrm>
            <a:off x="3228975" y="3132963"/>
            <a:ext cx="8229600" cy="936154"/>
          </a:xfrm>
          <a:prstGeom prst="rect">
            <a:avLst/>
          </a:prstGeom>
          <a:solidFill>
            <a:srgbClr val="D9D9E6">
              <a:alpha val="90194"/>
            </a:srgbClr>
          </a:solidFill>
        </p:spPr>
        <p:txBody>
          <a:bodyPr vert="horz" wrap="square" lIns="0" tIns="78740" rIns="0" bIns="0" rtlCol="0">
            <a:spAutoFit/>
          </a:bodyPr>
          <a:lstStyle/>
          <a:p>
            <a:pPr marL="266700" indent="-172085">
              <a:lnSpc>
                <a:spcPct val="100000"/>
              </a:lnSpc>
              <a:spcBef>
                <a:spcPts val="620"/>
              </a:spcBef>
              <a:buChar char="•"/>
              <a:tabLst>
                <a:tab pos="267335" algn="l"/>
              </a:tabLst>
            </a:pPr>
            <a:r>
              <a:rPr sz="1800" dirty="0">
                <a:solidFill>
                  <a:srgbClr val="585858"/>
                </a:solidFill>
                <a:latin typeface="Segoe UI"/>
                <a:cs typeface="Segoe UI"/>
              </a:rPr>
              <a:t>Analysis</a:t>
            </a:r>
            <a:r>
              <a:rPr sz="1800" spc="-25" dirty="0">
                <a:solidFill>
                  <a:srgbClr val="585858"/>
                </a:solidFill>
                <a:latin typeface="Segoe UI"/>
                <a:cs typeface="Segoe UI"/>
              </a:rPr>
              <a:t> </a:t>
            </a:r>
            <a:r>
              <a:rPr sz="1800" spc="-10" dirty="0">
                <a:solidFill>
                  <a:srgbClr val="585858"/>
                </a:solidFill>
                <a:latin typeface="Segoe UI"/>
                <a:cs typeface="Segoe UI"/>
              </a:rPr>
              <a:t>process</a:t>
            </a:r>
            <a:endParaRPr sz="1800" dirty="0">
              <a:latin typeface="Segoe UI"/>
              <a:cs typeface="Segoe UI"/>
            </a:endParaRPr>
          </a:p>
          <a:p>
            <a:pPr marL="266700" indent="-172085">
              <a:lnSpc>
                <a:spcPct val="100000"/>
              </a:lnSpc>
              <a:spcBef>
                <a:spcPts val="110"/>
              </a:spcBef>
              <a:buChar char="•"/>
              <a:tabLst>
                <a:tab pos="267335" algn="l"/>
              </a:tabLst>
            </a:pPr>
            <a:r>
              <a:rPr lang="en-US" sz="1800" dirty="0">
                <a:solidFill>
                  <a:srgbClr val="585858"/>
                </a:solidFill>
                <a:latin typeface="Segoe UI"/>
                <a:cs typeface="Segoe UI"/>
              </a:rPr>
              <a:t>Key Findings</a:t>
            </a:r>
            <a:endParaRPr sz="1800" dirty="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Regression</a:t>
            </a:r>
            <a:r>
              <a:rPr sz="1800" spc="-120" dirty="0">
                <a:solidFill>
                  <a:srgbClr val="585858"/>
                </a:solidFill>
                <a:latin typeface="Segoe UI"/>
                <a:cs typeface="Segoe UI"/>
              </a:rPr>
              <a:t> </a:t>
            </a:r>
            <a:r>
              <a:rPr sz="1800" spc="-10" dirty="0">
                <a:solidFill>
                  <a:srgbClr val="585858"/>
                </a:solidFill>
                <a:latin typeface="Segoe UI"/>
                <a:cs typeface="Segoe UI"/>
              </a:rPr>
              <a:t>models</a:t>
            </a:r>
            <a:endParaRPr sz="1800" dirty="0">
              <a:latin typeface="Segoe UI"/>
              <a:cs typeface="Segoe UI"/>
            </a:endParaRPr>
          </a:p>
        </p:txBody>
      </p:sp>
      <p:sp>
        <p:nvSpPr>
          <p:cNvPr id="7" name="object 7"/>
          <p:cNvSpPr txBox="1"/>
          <p:nvPr/>
        </p:nvSpPr>
        <p:spPr>
          <a:xfrm>
            <a:off x="734187" y="4901565"/>
            <a:ext cx="2011680" cy="1097280"/>
          </a:xfrm>
          <a:prstGeom prst="rect">
            <a:avLst/>
          </a:prstGeom>
          <a:solidFill>
            <a:srgbClr val="8484B7"/>
          </a:solidFill>
        </p:spPr>
        <p:txBody>
          <a:bodyPr vert="horz" wrap="square" lIns="0" tIns="338455" rIns="0" bIns="0" rtlCol="0">
            <a:spAutoFit/>
          </a:bodyPr>
          <a:lstStyle/>
          <a:p>
            <a:pPr marL="524510">
              <a:lnSpc>
                <a:spcPct val="100000"/>
              </a:lnSpc>
              <a:spcBef>
                <a:spcPts val="2665"/>
              </a:spcBef>
            </a:pPr>
            <a:r>
              <a:rPr sz="2400" spc="-10" dirty="0">
                <a:solidFill>
                  <a:srgbClr val="FFFFFF"/>
                </a:solidFill>
                <a:latin typeface="Segoe UI"/>
                <a:cs typeface="Segoe UI"/>
              </a:rPr>
              <a:t>Output</a:t>
            </a:r>
            <a:endParaRPr sz="2400">
              <a:latin typeface="Segoe UI"/>
              <a:cs typeface="Segoe UI"/>
            </a:endParaRPr>
          </a:p>
        </p:txBody>
      </p:sp>
      <p:sp>
        <p:nvSpPr>
          <p:cNvPr id="8" name="object 8"/>
          <p:cNvSpPr txBox="1"/>
          <p:nvPr/>
        </p:nvSpPr>
        <p:spPr>
          <a:xfrm>
            <a:off x="3228975" y="4901565"/>
            <a:ext cx="8229600" cy="1097280"/>
          </a:xfrm>
          <a:prstGeom prst="rect">
            <a:avLst/>
          </a:prstGeom>
          <a:solidFill>
            <a:srgbClr val="D9D9E6">
              <a:alpha val="90194"/>
            </a:srgbClr>
          </a:solidFill>
        </p:spPr>
        <p:txBody>
          <a:bodyPr vert="horz" wrap="square" lIns="0" tIns="79375" rIns="0" bIns="0" rtlCol="0">
            <a:spAutoFit/>
          </a:bodyPr>
          <a:lstStyle/>
          <a:p>
            <a:pPr marL="266700" indent="-172085">
              <a:lnSpc>
                <a:spcPct val="100000"/>
              </a:lnSpc>
              <a:spcBef>
                <a:spcPts val="625"/>
              </a:spcBef>
              <a:buChar char="•"/>
              <a:tabLst>
                <a:tab pos="267335" algn="l"/>
              </a:tabLst>
            </a:pPr>
            <a:r>
              <a:rPr sz="1800" spc="-10" dirty="0">
                <a:solidFill>
                  <a:srgbClr val="585858"/>
                </a:solidFill>
                <a:latin typeface="Segoe UI"/>
                <a:cs typeface="Segoe UI"/>
              </a:rPr>
              <a:t>Visualization</a:t>
            </a:r>
            <a:endParaRPr sz="1800">
              <a:latin typeface="Segoe UI"/>
              <a:cs typeface="Segoe UI"/>
            </a:endParaRPr>
          </a:p>
          <a:p>
            <a:pPr marL="266700" indent="-172085">
              <a:lnSpc>
                <a:spcPct val="100000"/>
              </a:lnSpc>
              <a:spcBef>
                <a:spcPts val="105"/>
              </a:spcBef>
              <a:buChar char="•"/>
              <a:tabLst>
                <a:tab pos="267335" algn="l"/>
              </a:tabLst>
            </a:pPr>
            <a:r>
              <a:rPr sz="1800" spc="-10" dirty="0">
                <a:solidFill>
                  <a:srgbClr val="585858"/>
                </a:solidFill>
                <a:latin typeface="Segoe UI"/>
                <a:cs typeface="Segoe UI"/>
              </a:rPr>
              <a:t>Observations</a:t>
            </a:r>
            <a:endParaRPr sz="1800">
              <a:latin typeface="Segoe UI"/>
              <a:cs typeface="Segoe UI"/>
            </a:endParaRPr>
          </a:p>
          <a:p>
            <a:pPr marL="266700" indent="-172085">
              <a:lnSpc>
                <a:spcPct val="100000"/>
              </a:lnSpc>
              <a:spcBef>
                <a:spcPts val="110"/>
              </a:spcBef>
              <a:buChar char="•"/>
              <a:tabLst>
                <a:tab pos="267335" algn="l"/>
              </a:tabLst>
            </a:pPr>
            <a:r>
              <a:rPr sz="1800" spc="-10" dirty="0">
                <a:solidFill>
                  <a:srgbClr val="585858"/>
                </a:solidFill>
                <a:latin typeface="Segoe UI"/>
                <a:cs typeface="Segoe UI"/>
              </a:rPr>
              <a:t>Recommendations</a:t>
            </a:r>
            <a:endParaRPr sz="1800">
              <a:latin typeface="Segoe UI"/>
              <a:cs typeface="Segoe UI"/>
            </a:endParaRPr>
          </a:p>
        </p:txBody>
      </p:sp>
    </p:spTree>
    <p:extLst>
      <p:ext uri="{BB962C8B-B14F-4D97-AF65-F5344CB8AC3E}">
        <p14:creationId xmlns:p14="http://schemas.microsoft.com/office/powerpoint/2010/main" val="2729595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1803654"/>
              <a:ext cx="9226550" cy="3251200"/>
            </a:xfrm>
            <a:custGeom>
              <a:avLst/>
              <a:gdLst/>
              <a:ahLst/>
              <a:cxnLst/>
              <a:rect l="l" t="t" r="r" b="b"/>
              <a:pathLst>
                <a:path w="9226550" h="3251200">
                  <a:moveTo>
                    <a:pt x="9226296" y="0"/>
                  </a:moveTo>
                  <a:lnTo>
                    <a:pt x="0" y="0"/>
                  </a:lnTo>
                  <a:lnTo>
                    <a:pt x="0" y="3250692"/>
                  </a:lnTo>
                  <a:lnTo>
                    <a:pt x="9226296" y="3250692"/>
                  </a:lnTo>
                  <a:lnTo>
                    <a:pt x="9226296" y="0"/>
                  </a:lnTo>
                  <a:close/>
                </a:path>
              </a:pathLst>
            </a:custGeom>
            <a:solidFill>
              <a:srgbClr val="FFFFFF">
                <a:alpha val="70195"/>
              </a:srgbClr>
            </a:solidFill>
          </p:spPr>
          <p:txBody>
            <a:bodyPr wrap="square" lIns="0" tIns="0" rIns="0" bIns="0" rtlCol="0"/>
            <a:lstStyle/>
            <a:p>
              <a:endParaRPr/>
            </a:p>
          </p:txBody>
        </p:sp>
      </p:grpSp>
      <p:sp>
        <p:nvSpPr>
          <p:cNvPr id="5" name="object 5"/>
          <p:cNvSpPr txBox="1">
            <a:spLocks noGrp="1"/>
          </p:cNvSpPr>
          <p:nvPr>
            <p:ph type="title"/>
          </p:nvPr>
        </p:nvSpPr>
        <p:spPr>
          <a:xfrm>
            <a:off x="385824" y="3097783"/>
            <a:ext cx="4103370" cy="635635"/>
          </a:xfrm>
          <a:prstGeom prst="rect">
            <a:avLst/>
          </a:prstGeom>
        </p:spPr>
        <p:txBody>
          <a:bodyPr vert="horz" wrap="square" lIns="0" tIns="12700" rIns="0" bIns="0" rtlCol="0">
            <a:spAutoFit/>
          </a:bodyPr>
          <a:lstStyle/>
          <a:p>
            <a:pPr marL="12700">
              <a:lnSpc>
                <a:spcPct val="100000"/>
              </a:lnSpc>
              <a:spcBef>
                <a:spcPts val="100"/>
              </a:spcBef>
            </a:pPr>
            <a:r>
              <a:rPr sz="4000" b="1" dirty="0">
                <a:solidFill>
                  <a:srgbClr val="585858"/>
                </a:solidFill>
                <a:latin typeface="Segoe UI"/>
                <a:cs typeface="Segoe UI"/>
              </a:rPr>
              <a:t>Project</a:t>
            </a:r>
            <a:r>
              <a:rPr sz="4000" b="1" spc="-50" dirty="0">
                <a:solidFill>
                  <a:srgbClr val="585858"/>
                </a:solidFill>
                <a:latin typeface="Segoe UI"/>
                <a:cs typeface="Segoe UI"/>
              </a:rPr>
              <a:t> </a:t>
            </a:r>
            <a:r>
              <a:rPr sz="4000" b="1" spc="-10" dirty="0">
                <a:solidFill>
                  <a:srgbClr val="585858"/>
                </a:solidFill>
                <a:latin typeface="Segoe UI"/>
                <a:cs typeface="Segoe UI"/>
              </a:rPr>
              <a:t>Overview</a:t>
            </a:r>
            <a:endParaRPr sz="4000">
              <a:latin typeface="Segoe UI"/>
              <a:cs typeface="Segoe UI"/>
            </a:endParaRPr>
          </a:p>
        </p:txBody>
      </p:sp>
    </p:spTree>
    <p:extLst>
      <p:ext uri="{BB962C8B-B14F-4D97-AF65-F5344CB8AC3E}">
        <p14:creationId xmlns:p14="http://schemas.microsoft.com/office/powerpoint/2010/main" val="3962105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069" y="372506"/>
            <a:ext cx="11652699" cy="1075294"/>
          </a:xfrm>
          <a:prstGeom prst="rect">
            <a:avLst/>
          </a:prstGeom>
        </p:spPr>
        <p:txBody>
          <a:bodyPr vert="horz" wrap="square" lIns="0" tIns="74295" rIns="0" bIns="0" rtlCol="0">
            <a:spAutoFit/>
          </a:bodyPr>
          <a:lstStyle/>
          <a:p>
            <a:pPr marL="12700" marR="5080">
              <a:lnSpc>
                <a:spcPts val="3890"/>
              </a:lnSpc>
              <a:spcBef>
                <a:spcPts val="585"/>
              </a:spcBef>
            </a:pPr>
            <a:r>
              <a:rPr lang="en-US" dirty="0"/>
              <a:t>Overview BIG Questions</a:t>
            </a:r>
            <a:br>
              <a:rPr lang="en-US" dirty="0"/>
            </a:br>
            <a:endParaRPr spc="-10" dirty="0"/>
          </a:p>
        </p:txBody>
      </p:sp>
      <p:grpSp>
        <p:nvGrpSpPr>
          <p:cNvPr id="3" name="object 3"/>
          <p:cNvGrpSpPr/>
          <p:nvPr/>
        </p:nvGrpSpPr>
        <p:grpSpPr>
          <a:xfrm>
            <a:off x="0" y="1620011"/>
            <a:ext cx="12192000" cy="4762500"/>
            <a:chOff x="0" y="1620011"/>
            <a:chExt cx="12192000" cy="4762500"/>
          </a:xfrm>
        </p:grpSpPr>
        <p:pic>
          <p:nvPicPr>
            <p:cNvPr id="4" name="object 4"/>
            <p:cNvPicPr/>
            <p:nvPr/>
          </p:nvPicPr>
          <p:blipFill>
            <a:blip r:embed="rId2" cstate="print"/>
            <a:stretch>
              <a:fillRect/>
            </a:stretch>
          </p:blipFill>
          <p:spPr>
            <a:xfrm>
              <a:off x="0" y="1620011"/>
              <a:ext cx="12191998" cy="4762499"/>
            </a:xfrm>
            <a:prstGeom prst="rect">
              <a:avLst/>
            </a:prstGeom>
          </p:spPr>
        </p:pic>
        <p:sp>
          <p:nvSpPr>
            <p:cNvPr id="5" name="object 5"/>
            <p:cNvSpPr/>
            <p:nvPr/>
          </p:nvSpPr>
          <p:spPr>
            <a:xfrm>
              <a:off x="0" y="1620011"/>
              <a:ext cx="12192000" cy="4762500"/>
            </a:xfrm>
            <a:custGeom>
              <a:avLst/>
              <a:gdLst/>
              <a:ahLst/>
              <a:cxnLst/>
              <a:rect l="l" t="t" r="r" b="b"/>
              <a:pathLst>
                <a:path w="12192000" h="4762500">
                  <a:moveTo>
                    <a:pt x="12192000" y="0"/>
                  </a:moveTo>
                  <a:lnTo>
                    <a:pt x="0" y="0"/>
                  </a:lnTo>
                  <a:lnTo>
                    <a:pt x="0" y="4762500"/>
                  </a:lnTo>
                  <a:lnTo>
                    <a:pt x="12192000" y="4762500"/>
                  </a:lnTo>
                  <a:lnTo>
                    <a:pt x="12192000" y="0"/>
                  </a:lnTo>
                  <a:close/>
                </a:path>
              </a:pathLst>
            </a:custGeom>
            <a:solidFill>
              <a:srgbClr val="8484B7">
                <a:alpha val="90194"/>
              </a:srgbClr>
            </a:solidFill>
          </p:spPr>
          <p:txBody>
            <a:bodyPr wrap="square" lIns="0" tIns="0" rIns="0" bIns="0" rtlCol="0"/>
            <a:lstStyle/>
            <a:p>
              <a:endParaRPr/>
            </a:p>
          </p:txBody>
        </p:sp>
        <p:sp>
          <p:nvSpPr>
            <p:cNvPr id="6" name="object 6"/>
            <p:cNvSpPr/>
            <p:nvPr/>
          </p:nvSpPr>
          <p:spPr>
            <a:xfrm>
              <a:off x="445769" y="1894331"/>
              <a:ext cx="11300460" cy="4240530"/>
            </a:xfrm>
            <a:custGeom>
              <a:avLst/>
              <a:gdLst/>
              <a:ahLst/>
              <a:cxnLst/>
              <a:rect l="l" t="t" r="r" b="b"/>
              <a:pathLst>
                <a:path w="11300460" h="4240530">
                  <a:moveTo>
                    <a:pt x="11300460" y="0"/>
                  </a:moveTo>
                  <a:lnTo>
                    <a:pt x="0" y="0"/>
                  </a:lnTo>
                  <a:lnTo>
                    <a:pt x="0" y="4240530"/>
                  </a:lnTo>
                  <a:lnTo>
                    <a:pt x="11300460" y="4240530"/>
                  </a:lnTo>
                  <a:lnTo>
                    <a:pt x="11300460" y="0"/>
                  </a:lnTo>
                  <a:close/>
                </a:path>
              </a:pathLst>
            </a:custGeom>
            <a:solidFill>
              <a:srgbClr val="FFFFFF">
                <a:alpha val="70195"/>
              </a:srgbClr>
            </a:solidFill>
          </p:spPr>
          <p:txBody>
            <a:bodyPr wrap="square" lIns="0" tIns="0" rIns="0" bIns="0" rtlCol="0"/>
            <a:lstStyle/>
            <a:p>
              <a:endParaRPr/>
            </a:p>
          </p:txBody>
        </p:sp>
      </p:grpSp>
      <p:sp>
        <p:nvSpPr>
          <p:cNvPr id="7" name="object 7"/>
          <p:cNvSpPr txBox="1"/>
          <p:nvPr/>
        </p:nvSpPr>
        <p:spPr>
          <a:xfrm>
            <a:off x="2445050" y="2382029"/>
            <a:ext cx="8859520" cy="2302553"/>
          </a:xfrm>
          <a:prstGeom prst="rect">
            <a:avLst/>
          </a:prstGeom>
        </p:spPr>
        <p:txBody>
          <a:bodyPr vert="horz" wrap="square" lIns="0" tIns="12065" rIns="0" bIns="0" rtlCol="0">
            <a:spAutoFit/>
          </a:bodyPr>
          <a:lstStyle/>
          <a:p>
            <a:pPr marL="12700">
              <a:lnSpc>
                <a:spcPct val="100000"/>
              </a:lnSpc>
              <a:spcBef>
                <a:spcPts val="5"/>
              </a:spcBef>
            </a:pPr>
            <a:r>
              <a:rPr lang="en-AU" sz="2000" spc="-20" dirty="0">
                <a:solidFill>
                  <a:srgbClr val="585858"/>
                </a:solidFill>
                <a:latin typeface="Segoe UI"/>
                <a:cs typeface="Segoe UI"/>
              </a:rPr>
              <a:t>How does </a:t>
            </a:r>
            <a:r>
              <a:rPr lang="en-AU" sz="2000" b="1" spc="-20" dirty="0">
                <a:solidFill>
                  <a:srgbClr val="585858"/>
                </a:solidFill>
                <a:latin typeface="Segoe UI"/>
                <a:cs typeface="Segoe UI"/>
              </a:rPr>
              <a:t>air pollution (“pollution”)</a:t>
            </a:r>
            <a:r>
              <a:rPr lang="en-AU" sz="2000" spc="-20" dirty="0">
                <a:solidFill>
                  <a:srgbClr val="585858"/>
                </a:solidFill>
                <a:latin typeface="Segoe UI"/>
                <a:cs typeface="Segoe UI"/>
              </a:rPr>
              <a:t> changes statistically and linearly with the </a:t>
            </a:r>
            <a:r>
              <a:rPr lang="en-AU" sz="2000" b="1" spc="-20" dirty="0">
                <a:solidFill>
                  <a:srgbClr val="585858"/>
                </a:solidFill>
                <a:latin typeface="Segoe UI"/>
                <a:cs typeface="Segoe UI"/>
              </a:rPr>
              <a:t>temperature, wind drift</a:t>
            </a:r>
            <a:r>
              <a:rPr lang="en-AU" sz="2000" spc="-20" dirty="0">
                <a:solidFill>
                  <a:srgbClr val="585858"/>
                </a:solidFill>
                <a:latin typeface="Segoe UI"/>
                <a:cs typeface="Segoe UI"/>
              </a:rPr>
              <a:t>?</a:t>
            </a:r>
            <a:endParaRPr lang="en-AU" sz="2000" dirty="0">
              <a:latin typeface="Segoe UI"/>
              <a:cs typeface="Segoe UI"/>
            </a:endParaRPr>
          </a:p>
          <a:p>
            <a:pPr marL="12700">
              <a:lnSpc>
                <a:spcPct val="100000"/>
              </a:lnSpc>
              <a:spcBef>
                <a:spcPts val="95"/>
              </a:spcBef>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What</a:t>
            </a:r>
            <a:r>
              <a:rPr sz="2000" spc="-70" dirty="0">
                <a:solidFill>
                  <a:srgbClr val="585858"/>
                </a:solidFill>
                <a:latin typeface="Segoe UI"/>
                <a:cs typeface="Segoe UI"/>
              </a:rPr>
              <a:t> </a:t>
            </a:r>
            <a:r>
              <a:rPr sz="2000" dirty="0">
                <a:solidFill>
                  <a:srgbClr val="585858"/>
                </a:solidFill>
                <a:latin typeface="Segoe UI"/>
                <a:cs typeface="Segoe UI"/>
              </a:rPr>
              <a:t>important</a:t>
            </a:r>
            <a:r>
              <a:rPr sz="2000" spc="-55" dirty="0">
                <a:solidFill>
                  <a:srgbClr val="585858"/>
                </a:solidFill>
                <a:latin typeface="Segoe UI"/>
                <a:cs typeface="Segoe UI"/>
              </a:rPr>
              <a:t> </a:t>
            </a:r>
            <a:r>
              <a:rPr sz="2000" b="1" dirty="0">
                <a:solidFill>
                  <a:srgbClr val="585858"/>
                </a:solidFill>
                <a:latin typeface="Segoe UI"/>
                <a:cs typeface="Segoe UI"/>
              </a:rPr>
              <a:t>factors</a:t>
            </a:r>
            <a:r>
              <a:rPr sz="2000" b="1" spc="-80" dirty="0">
                <a:solidFill>
                  <a:srgbClr val="585858"/>
                </a:solidFill>
                <a:latin typeface="Segoe UI"/>
                <a:cs typeface="Segoe UI"/>
              </a:rPr>
              <a:t> </a:t>
            </a:r>
            <a:r>
              <a:rPr sz="2000" dirty="0">
                <a:solidFill>
                  <a:srgbClr val="585858"/>
                </a:solidFill>
                <a:latin typeface="Segoe UI"/>
                <a:cs typeface="Segoe UI"/>
              </a:rPr>
              <a:t>impact</a:t>
            </a:r>
            <a:r>
              <a:rPr lang="en-US" sz="2000" spc="-70" dirty="0">
                <a:solidFill>
                  <a:srgbClr val="585858"/>
                </a:solidFill>
                <a:latin typeface="Segoe UI"/>
                <a:cs typeface="Segoe UI"/>
              </a:rPr>
              <a:t> </a:t>
            </a:r>
            <a:r>
              <a:rPr lang="en-US" sz="2000" b="1" spc="-50" dirty="0">
                <a:solidFill>
                  <a:srgbClr val="585858"/>
                </a:solidFill>
                <a:latin typeface="Segoe UI"/>
                <a:cs typeface="Segoe UI"/>
              </a:rPr>
              <a:t>air quality </a:t>
            </a:r>
            <a:r>
              <a:rPr sz="2000" dirty="0">
                <a:solidFill>
                  <a:srgbClr val="585858"/>
                </a:solidFill>
                <a:latin typeface="Segoe UI"/>
                <a:cs typeface="Segoe UI"/>
              </a:rPr>
              <a:t>and</a:t>
            </a:r>
            <a:r>
              <a:rPr sz="2000" spc="-60" dirty="0">
                <a:solidFill>
                  <a:srgbClr val="585858"/>
                </a:solidFill>
                <a:latin typeface="Segoe UI"/>
                <a:cs typeface="Segoe UI"/>
              </a:rPr>
              <a:t> </a:t>
            </a:r>
            <a:r>
              <a:rPr sz="2000" spc="-20" dirty="0">
                <a:solidFill>
                  <a:srgbClr val="585858"/>
                </a:solidFill>
                <a:latin typeface="Segoe UI"/>
                <a:cs typeface="Segoe UI"/>
              </a:rPr>
              <a:t>how?</a:t>
            </a:r>
            <a:endParaRPr lang="en-US" sz="2000" spc="-20" dirty="0">
              <a:solidFill>
                <a:srgbClr val="585858"/>
              </a:solidFill>
              <a:latin typeface="Segoe UI"/>
              <a:cs typeface="Segoe UI"/>
            </a:endParaRPr>
          </a:p>
          <a:p>
            <a:pPr>
              <a:lnSpc>
                <a:spcPct val="100000"/>
              </a:lnSpc>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How</a:t>
            </a:r>
            <a:r>
              <a:rPr sz="2000" spc="-45" dirty="0">
                <a:solidFill>
                  <a:srgbClr val="585858"/>
                </a:solidFill>
                <a:latin typeface="Segoe UI"/>
                <a:cs typeface="Segoe UI"/>
              </a:rPr>
              <a:t> </a:t>
            </a:r>
            <a:r>
              <a:rPr lang="en-US" sz="2000" spc="-45" dirty="0">
                <a:solidFill>
                  <a:srgbClr val="585858"/>
                </a:solidFill>
                <a:latin typeface="Segoe UI"/>
                <a:cs typeface="Segoe UI"/>
              </a:rPr>
              <a:t>would</a:t>
            </a:r>
            <a:r>
              <a:rPr sz="2000" spc="-55" dirty="0">
                <a:solidFill>
                  <a:srgbClr val="585858"/>
                </a:solidFill>
                <a:latin typeface="Segoe UI"/>
                <a:cs typeface="Segoe UI"/>
              </a:rPr>
              <a:t> </a:t>
            </a:r>
            <a:r>
              <a:rPr lang="en-US" sz="2000" dirty="0">
                <a:solidFill>
                  <a:srgbClr val="585858"/>
                </a:solidFill>
                <a:latin typeface="Segoe UI"/>
                <a:cs typeface="Segoe UI"/>
              </a:rPr>
              <a:t>the </a:t>
            </a:r>
            <a:r>
              <a:rPr lang="en-US" sz="2000" b="1" dirty="0">
                <a:solidFill>
                  <a:srgbClr val="585858"/>
                </a:solidFill>
                <a:latin typeface="Segoe UI"/>
                <a:cs typeface="Segoe UI"/>
              </a:rPr>
              <a:t>air pollution deep learning model such as LSTM </a:t>
            </a:r>
            <a:r>
              <a:rPr lang="en-US" sz="2000" dirty="0">
                <a:solidFill>
                  <a:srgbClr val="585858"/>
                </a:solidFill>
                <a:latin typeface="Segoe UI"/>
                <a:cs typeface="Segoe UI"/>
              </a:rPr>
              <a:t>scale </a:t>
            </a:r>
            <a:r>
              <a:rPr lang="en-US" sz="2000" b="1" dirty="0">
                <a:solidFill>
                  <a:srgbClr val="585858"/>
                </a:solidFill>
                <a:latin typeface="Segoe UI"/>
                <a:cs typeface="Segoe UI"/>
              </a:rPr>
              <a:t>with </a:t>
            </a:r>
            <a:r>
              <a:rPr lang="en-US" sz="2000" dirty="0">
                <a:solidFill>
                  <a:srgbClr val="585858"/>
                </a:solidFill>
                <a:latin typeface="Segoe UI"/>
                <a:cs typeface="Segoe UI"/>
              </a:rPr>
              <a:t>AQ big data? Is the LSTM regression model </a:t>
            </a:r>
            <a:r>
              <a:rPr lang="en-US" sz="2000" b="1" dirty="0">
                <a:solidFill>
                  <a:srgbClr val="585858"/>
                </a:solidFill>
                <a:latin typeface="Segoe UI"/>
                <a:cs typeface="Segoe UI"/>
              </a:rPr>
              <a:t>sufficient</a:t>
            </a:r>
            <a:r>
              <a:rPr lang="en-US" sz="2000" dirty="0">
                <a:solidFill>
                  <a:srgbClr val="585858"/>
                </a:solidFill>
                <a:latin typeface="Segoe UI"/>
                <a:cs typeface="Segoe UI"/>
              </a:rPr>
              <a:t> for the objective?</a:t>
            </a:r>
            <a:endParaRPr sz="2000" dirty="0">
              <a:latin typeface="Segoe UI"/>
              <a:cs typeface="Segoe UI"/>
            </a:endParaRPr>
          </a:p>
        </p:txBody>
      </p:sp>
      <p:sp>
        <p:nvSpPr>
          <p:cNvPr id="8" name="object 8"/>
          <p:cNvSpPr txBox="1"/>
          <p:nvPr/>
        </p:nvSpPr>
        <p:spPr>
          <a:xfrm>
            <a:off x="2445050" y="5366783"/>
            <a:ext cx="8449024" cy="319959"/>
          </a:xfrm>
          <a:prstGeom prst="rect">
            <a:avLst/>
          </a:prstGeom>
        </p:spPr>
        <p:txBody>
          <a:bodyPr vert="horz" wrap="square" lIns="0" tIns="12065" rIns="0" bIns="0" rtlCol="0">
            <a:spAutoFit/>
          </a:bodyPr>
          <a:lstStyle/>
          <a:p>
            <a:pPr marL="12700">
              <a:lnSpc>
                <a:spcPct val="100000"/>
              </a:lnSpc>
              <a:spcBef>
                <a:spcPts val="95"/>
              </a:spcBef>
            </a:pPr>
            <a:r>
              <a:rPr sz="2000" b="1" u="sng" dirty="0">
                <a:solidFill>
                  <a:srgbClr val="585858"/>
                </a:solidFill>
                <a:uFill>
                  <a:solidFill>
                    <a:srgbClr val="585858"/>
                  </a:solidFill>
                </a:uFill>
                <a:latin typeface="Segoe UI"/>
                <a:cs typeface="Segoe UI"/>
              </a:rPr>
              <a:t>What</a:t>
            </a:r>
            <a:r>
              <a:rPr sz="2000" b="1" u="sng" spc="-65"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is</a:t>
            </a:r>
            <a:r>
              <a:rPr sz="2000" b="1" u="sng" spc="-7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the</a:t>
            </a:r>
            <a:r>
              <a:rPr sz="2000" b="1" u="sng" spc="-6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optimal</a:t>
            </a:r>
            <a:r>
              <a:rPr sz="2000" b="1" u="sng" spc="-70" dirty="0">
                <a:solidFill>
                  <a:srgbClr val="585858"/>
                </a:solidFill>
                <a:uFill>
                  <a:solidFill>
                    <a:srgbClr val="585858"/>
                  </a:solidFill>
                </a:uFill>
                <a:latin typeface="Segoe UI"/>
                <a:cs typeface="Segoe UI"/>
              </a:rPr>
              <a:t> </a:t>
            </a:r>
            <a:r>
              <a:rPr lang="en-US" sz="2000" b="1" u="sng" dirty="0">
                <a:solidFill>
                  <a:srgbClr val="585858"/>
                </a:solidFill>
                <a:uFill>
                  <a:solidFill>
                    <a:srgbClr val="585858"/>
                  </a:solidFill>
                </a:uFill>
                <a:latin typeface="Segoe UI"/>
                <a:cs typeface="Segoe UI"/>
              </a:rPr>
              <a:t>predictive model for air pollution from AQ data?</a:t>
            </a:r>
            <a:endParaRPr sz="2000" dirty="0">
              <a:latin typeface="Segoe UI"/>
              <a:cs typeface="Segoe UI"/>
            </a:endParaRPr>
          </a:p>
        </p:txBody>
      </p:sp>
      <p:grpSp>
        <p:nvGrpSpPr>
          <p:cNvPr id="9" name="object 9"/>
          <p:cNvGrpSpPr/>
          <p:nvPr/>
        </p:nvGrpSpPr>
        <p:grpSpPr>
          <a:xfrm>
            <a:off x="552069" y="2188182"/>
            <a:ext cx="11089005" cy="3606800"/>
            <a:chOff x="552069" y="2188182"/>
            <a:chExt cx="11089005" cy="3606800"/>
          </a:xfrm>
        </p:grpSpPr>
        <p:sp>
          <p:nvSpPr>
            <p:cNvPr id="10" name="object 10"/>
            <p:cNvSpPr/>
            <p:nvPr/>
          </p:nvSpPr>
          <p:spPr>
            <a:xfrm>
              <a:off x="1131582" y="2188184"/>
              <a:ext cx="869315" cy="2369185"/>
            </a:xfrm>
            <a:custGeom>
              <a:avLst/>
              <a:gdLst/>
              <a:ahLst/>
              <a:cxnLst/>
              <a:rect l="l" t="t" r="r" b="b"/>
              <a:pathLst>
                <a:path w="869314" h="2369185">
                  <a:moveTo>
                    <a:pt x="195453" y="965174"/>
                  </a:moveTo>
                  <a:lnTo>
                    <a:pt x="63944" y="965174"/>
                  </a:lnTo>
                  <a:lnTo>
                    <a:pt x="63944" y="1099070"/>
                  </a:lnTo>
                  <a:lnTo>
                    <a:pt x="195453" y="1099070"/>
                  </a:lnTo>
                  <a:lnTo>
                    <a:pt x="195453" y="965174"/>
                  </a:lnTo>
                  <a:close/>
                </a:path>
                <a:path w="869314" h="2369185">
                  <a:moveTo>
                    <a:pt x="533666" y="1539011"/>
                  </a:moveTo>
                  <a:lnTo>
                    <a:pt x="479526" y="1476971"/>
                  </a:lnTo>
                  <a:lnTo>
                    <a:pt x="467817" y="1472247"/>
                  </a:lnTo>
                  <a:lnTo>
                    <a:pt x="461645" y="1473568"/>
                  </a:lnTo>
                  <a:lnTo>
                    <a:pt x="456260" y="1477327"/>
                  </a:lnTo>
                  <a:lnTo>
                    <a:pt x="452780" y="1482801"/>
                  </a:lnTo>
                  <a:lnTo>
                    <a:pt x="451624" y="1488986"/>
                  </a:lnTo>
                  <a:lnTo>
                    <a:pt x="452780" y="1495183"/>
                  </a:lnTo>
                  <a:lnTo>
                    <a:pt x="456260" y="1500644"/>
                  </a:lnTo>
                  <a:lnTo>
                    <a:pt x="475157" y="1519885"/>
                  </a:lnTo>
                  <a:lnTo>
                    <a:pt x="383349" y="1519885"/>
                  </a:lnTo>
                  <a:lnTo>
                    <a:pt x="383349" y="1013002"/>
                  </a:lnTo>
                  <a:lnTo>
                    <a:pt x="233032" y="1013002"/>
                  </a:lnTo>
                  <a:lnTo>
                    <a:pt x="233032" y="1051255"/>
                  </a:lnTo>
                  <a:lnTo>
                    <a:pt x="345770" y="1051255"/>
                  </a:lnTo>
                  <a:lnTo>
                    <a:pt x="345770" y="1558150"/>
                  </a:lnTo>
                  <a:lnTo>
                    <a:pt x="475234" y="1558150"/>
                  </a:lnTo>
                  <a:lnTo>
                    <a:pt x="456260" y="1577378"/>
                  </a:lnTo>
                  <a:lnTo>
                    <a:pt x="452729" y="1582978"/>
                  </a:lnTo>
                  <a:lnTo>
                    <a:pt x="468071" y="1605788"/>
                  </a:lnTo>
                  <a:lnTo>
                    <a:pt x="474154" y="1604606"/>
                  </a:lnTo>
                  <a:lnTo>
                    <a:pt x="479526" y="1601063"/>
                  </a:lnTo>
                  <a:lnTo>
                    <a:pt x="528840" y="1550860"/>
                  </a:lnTo>
                  <a:lnTo>
                    <a:pt x="532460" y="1545323"/>
                  </a:lnTo>
                  <a:lnTo>
                    <a:pt x="533666" y="1539011"/>
                  </a:lnTo>
                  <a:close/>
                </a:path>
                <a:path w="869314" h="2369185">
                  <a:moveTo>
                    <a:pt x="626198" y="170789"/>
                  </a:moveTo>
                  <a:lnTo>
                    <a:pt x="572922" y="152082"/>
                  </a:lnTo>
                  <a:lnTo>
                    <a:pt x="553300" y="201993"/>
                  </a:lnTo>
                  <a:lnTo>
                    <a:pt x="529361" y="249656"/>
                  </a:lnTo>
                  <a:lnTo>
                    <a:pt x="501307" y="294805"/>
                  </a:lnTo>
                  <a:lnTo>
                    <a:pt x="469315" y="337159"/>
                  </a:lnTo>
                  <a:lnTo>
                    <a:pt x="433590" y="376440"/>
                  </a:lnTo>
                  <a:lnTo>
                    <a:pt x="394309" y="412369"/>
                  </a:lnTo>
                  <a:lnTo>
                    <a:pt x="360781" y="378663"/>
                  </a:lnTo>
                  <a:lnTo>
                    <a:pt x="329260" y="340461"/>
                  </a:lnTo>
                  <a:lnTo>
                    <a:pt x="299669" y="297688"/>
                  </a:lnTo>
                  <a:lnTo>
                    <a:pt x="271945" y="250266"/>
                  </a:lnTo>
                  <a:lnTo>
                    <a:pt x="245999" y="198120"/>
                  </a:lnTo>
                  <a:lnTo>
                    <a:pt x="221767" y="141173"/>
                  </a:lnTo>
                  <a:lnTo>
                    <a:pt x="169443" y="162560"/>
                  </a:lnTo>
                  <a:lnTo>
                    <a:pt x="190677" y="212953"/>
                  </a:lnTo>
                  <a:lnTo>
                    <a:pt x="213347" y="260070"/>
                  </a:lnTo>
                  <a:lnTo>
                    <a:pt x="237490" y="303936"/>
                  </a:lnTo>
                  <a:lnTo>
                    <a:pt x="263105" y="344551"/>
                  </a:lnTo>
                  <a:lnTo>
                    <a:pt x="290207" y="381952"/>
                  </a:lnTo>
                  <a:lnTo>
                    <a:pt x="318833" y="416153"/>
                  </a:lnTo>
                  <a:lnTo>
                    <a:pt x="348996" y="447179"/>
                  </a:lnTo>
                  <a:lnTo>
                    <a:pt x="293471" y="481647"/>
                  </a:lnTo>
                  <a:lnTo>
                    <a:pt x="243738" y="505650"/>
                  </a:lnTo>
                  <a:lnTo>
                    <a:pt x="203352" y="519849"/>
                  </a:lnTo>
                  <a:lnTo>
                    <a:pt x="175869" y="524878"/>
                  </a:lnTo>
                  <a:lnTo>
                    <a:pt x="177736" y="582269"/>
                  </a:lnTo>
                  <a:lnTo>
                    <a:pt x="247523" y="566000"/>
                  </a:lnTo>
                  <a:lnTo>
                    <a:pt x="292671" y="546760"/>
                  </a:lnTo>
                  <a:lnTo>
                    <a:pt x="342074" y="519899"/>
                  </a:lnTo>
                  <a:lnTo>
                    <a:pt x="393814" y="485228"/>
                  </a:lnTo>
                  <a:lnTo>
                    <a:pt x="432206" y="511378"/>
                  </a:lnTo>
                  <a:lnTo>
                    <a:pt x="472706" y="533692"/>
                  </a:lnTo>
                  <a:lnTo>
                    <a:pt x="515010" y="552030"/>
                  </a:lnTo>
                  <a:lnTo>
                    <a:pt x="558876" y="566293"/>
                  </a:lnTo>
                  <a:lnTo>
                    <a:pt x="603999" y="576351"/>
                  </a:lnTo>
                  <a:lnTo>
                    <a:pt x="613905" y="519849"/>
                  </a:lnTo>
                  <a:lnTo>
                    <a:pt x="567626" y="509270"/>
                  </a:lnTo>
                  <a:lnTo>
                    <a:pt x="522846" y="493737"/>
                  </a:lnTo>
                  <a:lnTo>
                    <a:pt x="479971" y="473405"/>
                  </a:lnTo>
                  <a:lnTo>
                    <a:pt x="439356" y="448437"/>
                  </a:lnTo>
                  <a:lnTo>
                    <a:pt x="474624" y="415378"/>
                  </a:lnTo>
                  <a:lnTo>
                    <a:pt x="507225" y="379844"/>
                  </a:lnTo>
                  <a:lnTo>
                    <a:pt x="537044" y="341985"/>
                  </a:lnTo>
                  <a:lnTo>
                    <a:pt x="563968" y="301967"/>
                  </a:lnTo>
                  <a:lnTo>
                    <a:pt x="587883" y="259994"/>
                  </a:lnTo>
                  <a:lnTo>
                    <a:pt x="608660" y="216204"/>
                  </a:lnTo>
                  <a:lnTo>
                    <a:pt x="626198" y="170789"/>
                  </a:lnTo>
                  <a:close/>
                </a:path>
                <a:path w="869314" h="2369185">
                  <a:moveTo>
                    <a:pt x="633831" y="2007362"/>
                  </a:moveTo>
                  <a:lnTo>
                    <a:pt x="617931" y="1990242"/>
                  </a:lnTo>
                  <a:lnTo>
                    <a:pt x="600786" y="1971776"/>
                  </a:lnTo>
                  <a:lnTo>
                    <a:pt x="563321" y="1941880"/>
                  </a:lnTo>
                  <a:lnTo>
                    <a:pt x="522185" y="1918042"/>
                  </a:lnTo>
                  <a:lnTo>
                    <a:pt x="512076" y="1914055"/>
                  </a:lnTo>
                  <a:lnTo>
                    <a:pt x="512076" y="1996668"/>
                  </a:lnTo>
                  <a:lnTo>
                    <a:pt x="512076" y="2012505"/>
                  </a:lnTo>
                  <a:lnTo>
                    <a:pt x="505764" y="2018931"/>
                  </a:lnTo>
                  <a:lnTo>
                    <a:pt x="490207" y="2018931"/>
                  </a:lnTo>
                  <a:lnTo>
                    <a:pt x="488365" y="2017052"/>
                  </a:lnTo>
                  <a:lnTo>
                    <a:pt x="483895" y="2012505"/>
                  </a:lnTo>
                  <a:lnTo>
                    <a:pt x="483895" y="1996668"/>
                  </a:lnTo>
                  <a:lnTo>
                    <a:pt x="490207" y="1990242"/>
                  </a:lnTo>
                  <a:lnTo>
                    <a:pt x="505764" y="1990242"/>
                  </a:lnTo>
                  <a:lnTo>
                    <a:pt x="512076" y="1996668"/>
                  </a:lnTo>
                  <a:lnTo>
                    <a:pt x="512076" y="1914055"/>
                  </a:lnTo>
                  <a:lnTo>
                    <a:pt x="478053" y="1900593"/>
                  </a:lnTo>
                  <a:lnTo>
                    <a:pt x="431634" y="1889861"/>
                  </a:lnTo>
                  <a:lnTo>
                    <a:pt x="390309" y="1886712"/>
                  </a:lnTo>
                  <a:lnTo>
                    <a:pt x="383654" y="1886204"/>
                  </a:lnTo>
                  <a:lnTo>
                    <a:pt x="379272" y="1886204"/>
                  </a:lnTo>
                  <a:lnTo>
                    <a:pt x="374954" y="1886534"/>
                  </a:lnTo>
                  <a:lnTo>
                    <a:pt x="370624" y="1886712"/>
                  </a:lnTo>
                  <a:lnTo>
                    <a:pt x="236588" y="1804301"/>
                  </a:lnTo>
                  <a:lnTo>
                    <a:pt x="238340" y="1832076"/>
                  </a:lnTo>
                  <a:lnTo>
                    <a:pt x="242023" y="1859622"/>
                  </a:lnTo>
                  <a:lnTo>
                    <a:pt x="247599" y="1886712"/>
                  </a:lnTo>
                  <a:lnTo>
                    <a:pt x="255117" y="1913610"/>
                  </a:lnTo>
                  <a:lnTo>
                    <a:pt x="218186" y="1933003"/>
                  </a:lnTo>
                  <a:lnTo>
                    <a:pt x="184111" y="1956917"/>
                  </a:lnTo>
                  <a:lnTo>
                    <a:pt x="153289" y="1985035"/>
                  </a:lnTo>
                  <a:lnTo>
                    <a:pt x="126136" y="2017052"/>
                  </a:lnTo>
                  <a:lnTo>
                    <a:pt x="4762" y="1936280"/>
                  </a:lnTo>
                  <a:lnTo>
                    <a:pt x="9080" y="1984629"/>
                  </a:lnTo>
                  <a:lnTo>
                    <a:pt x="18580" y="2033485"/>
                  </a:lnTo>
                  <a:lnTo>
                    <a:pt x="28067" y="2071268"/>
                  </a:lnTo>
                  <a:lnTo>
                    <a:pt x="32385" y="2086432"/>
                  </a:lnTo>
                  <a:lnTo>
                    <a:pt x="16421" y="2140064"/>
                  </a:lnTo>
                  <a:lnTo>
                    <a:pt x="8216" y="2173579"/>
                  </a:lnTo>
                  <a:lnTo>
                    <a:pt x="5194" y="2201062"/>
                  </a:lnTo>
                  <a:lnTo>
                    <a:pt x="4762" y="2236584"/>
                  </a:lnTo>
                  <a:lnTo>
                    <a:pt x="126136" y="2155787"/>
                  </a:lnTo>
                  <a:lnTo>
                    <a:pt x="153289" y="2187816"/>
                  </a:lnTo>
                  <a:lnTo>
                    <a:pt x="184099" y="2215946"/>
                  </a:lnTo>
                  <a:lnTo>
                    <a:pt x="218173" y="2239861"/>
                  </a:lnTo>
                  <a:lnTo>
                    <a:pt x="255104" y="2259253"/>
                  </a:lnTo>
                  <a:lnTo>
                    <a:pt x="247611" y="2286025"/>
                  </a:lnTo>
                  <a:lnTo>
                    <a:pt x="242011" y="2313241"/>
                  </a:lnTo>
                  <a:lnTo>
                    <a:pt x="238340" y="2340787"/>
                  </a:lnTo>
                  <a:lnTo>
                    <a:pt x="236588" y="2368575"/>
                  </a:lnTo>
                  <a:lnTo>
                    <a:pt x="370624" y="2286165"/>
                  </a:lnTo>
                  <a:lnTo>
                    <a:pt x="374967" y="2286330"/>
                  </a:lnTo>
                  <a:lnTo>
                    <a:pt x="379285" y="2286660"/>
                  </a:lnTo>
                  <a:lnTo>
                    <a:pt x="383667" y="2286660"/>
                  </a:lnTo>
                  <a:lnTo>
                    <a:pt x="429082" y="2283383"/>
                  </a:lnTo>
                  <a:lnTo>
                    <a:pt x="473151" y="2273744"/>
                  </a:lnTo>
                  <a:lnTo>
                    <a:pt x="515277" y="2258009"/>
                  </a:lnTo>
                  <a:lnTo>
                    <a:pt x="554850" y="2236482"/>
                  </a:lnTo>
                  <a:lnTo>
                    <a:pt x="591261" y="2209419"/>
                  </a:lnTo>
                  <a:lnTo>
                    <a:pt x="623900" y="2177110"/>
                  </a:lnTo>
                  <a:lnTo>
                    <a:pt x="596138" y="2155787"/>
                  </a:lnTo>
                  <a:lnTo>
                    <a:pt x="512076" y="2091220"/>
                  </a:lnTo>
                  <a:lnTo>
                    <a:pt x="617029" y="2018931"/>
                  </a:lnTo>
                  <a:lnTo>
                    <a:pt x="633831" y="2007362"/>
                  </a:lnTo>
                  <a:close/>
                </a:path>
                <a:path w="869314" h="2369185">
                  <a:moveTo>
                    <a:pt x="739343" y="658863"/>
                  </a:moveTo>
                  <a:lnTo>
                    <a:pt x="647166" y="564349"/>
                  </a:lnTo>
                  <a:lnTo>
                    <a:pt x="646950" y="630275"/>
                  </a:lnTo>
                  <a:lnTo>
                    <a:pt x="120446" y="630275"/>
                  </a:lnTo>
                  <a:lnTo>
                    <a:pt x="120446" y="94068"/>
                  </a:lnTo>
                  <a:lnTo>
                    <a:pt x="185026" y="93840"/>
                  </a:lnTo>
                  <a:lnTo>
                    <a:pt x="92189" y="0"/>
                  </a:lnTo>
                  <a:lnTo>
                    <a:pt x="0" y="94488"/>
                  </a:lnTo>
                  <a:lnTo>
                    <a:pt x="64084" y="94272"/>
                  </a:lnTo>
                  <a:lnTo>
                    <a:pt x="64084" y="687666"/>
                  </a:lnTo>
                  <a:lnTo>
                    <a:pt x="646760" y="687666"/>
                  </a:lnTo>
                  <a:lnTo>
                    <a:pt x="646531" y="752716"/>
                  </a:lnTo>
                  <a:lnTo>
                    <a:pt x="739343" y="658863"/>
                  </a:lnTo>
                  <a:close/>
                </a:path>
                <a:path w="869314" h="2369185">
                  <a:moveTo>
                    <a:pt x="868845" y="2094318"/>
                  </a:moveTo>
                  <a:lnTo>
                    <a:pt x="864133" y="2088235"/>
                  </a:lnTo>
                  <a:lnTo>
                    <a:pt x="859243" y="2081898"/>
                  </a:lnTo>
                  <a:lnTo>
                    <a:pt x="849274" y="2076081"/>
                  </a:lnTo>
                  <a:lnTo>
                    <a:pt x="836841" y="2076081"/>
                  </a:lnTo>
                  <a:lnTo>
                    <a:pt x="849261" y="2076069"/>
                  </a:lnTo>
                  <a:lnTo>
                    <a:pt x="835279" y="2067902"/>
                  </a:lnTo>
                  <a:lnTo>
                    <a:pt x="829970" y="2065959"/>
                  </a:lnTo>
                  <a:lnTo>
                    <a:pt x="829970" y="2078799"/>
                  </a:lnTo>
                  <a:lnTo>
                    <a:pt x="829970" y="2085505"/>
                  </a:lnTo>
                  <a:lnTo>
                    <a:pt x="827316" y="2088210"/>
                  </a:lnTo>
                  <a:lnTo>
                    <a:pt x="824039" y="2088235"/>
                  </a:lnTo>
                  <a:lnTo>
                    <a:pt x="820699" y="2088235"/>
                  </a:lnTo>
                  <a:lnTo>
                    <a:pt x="818019" y="2085505"/>
                  </a:lnTo>
                  <a:lnTo>
                    <a:pt x="818019" y="2078799"/>
                  </a:lnTo>
                  <a:lnTo>
                    <a:pt x="820686" y="2076081"/>
                  </a:lnTo>
                  <a:lnTo>
                    <a:pt x="827290" y="2076081"/>
                  </a:lnTo>
                  <a:lnTo>
                    <a:pt x="829970" y="2078799"/>
                  </a:lnTo>
                  <a:lnTo>
                    <a:pt x="829970" y="2065959"/>
                  </a:lnTo>
                  <a:lnTo>
                    <a:pt x="804202" y="2056472"/>
                  </a:lnTo>
                  <a:lnTo>
                    <a:pt x="785215" y="2053577"/>
                  </a:lnTo>
                  <a:lnTo>
                    <a:pt x="773264" y="2051748"/>
                  </a:lnTo>
                  <a:lnTo>
                    <a:pt x="765670" y="2051773"/>
                  </a:lnTo>
                  <a:lnTo>
                    <a:pt x="758075" y="2052383"/>
                  </a:lnTo>
                  <a:lnTo>
                    <a:pt x="750570" y="2053577"/>
                  </a:lnTo>
                  <a:lnTo>
                    <a:pt x="707567" y="2030463"/>
                  </a:lnTo>
                  <a:lnTo>
                    <a:pt x="708164" y="2038413"/>
                  </a:lnTo>
                  <a:lnTo>
                    <a:pt x="709460" y="2046274"/>
                  </a:lnTo>
                  <a:lnTo>
                    <a:pt x="711454" y="2053983"/>
                  </a:lnTo>
                  <a:lnTo>
                    <a:pt x="714133" y="2061476"/>
                  </a:lnTo>
                  <a:lnTo>
                    <a:pt x="677519" y="2071293"/>
                  </a:lnTo>
                  <a:lnTo>
                    <a:pt x="661517" y="2074735"/>
                  </a:lnTo>
                  <a:lnTo>
                    <a:pt x="647839" y="2076081"/>
                  </a:lnTo>
                  <a:lnTo>
                    <a:pt x="606031" y="2051748"/>
                  </a:lnTo>
                  <a:lnTo>
                    <a:pt x="607237" y="2062594"/>
                  </a:lnTo>
                  <a:lnTo>
                    <a:pt x="609142" y="2073325"/>
                  </a:lnTo>
                  <a:lnTo>
                    <a:pt x="611720" y="2083917"/>
                  </a:lnTo>
                  <a:lnTo>
                    <a:pt x="614984" y="2094318"/>
                  </a:lnTo>
                  <a:lnTo>
                    <a:pt x="611720" y="2104707"/>
                  </a:lnTo>
                  <a:lnTo>
                    <a:pt x="609142" y="2115299"/>
                  </a:lnTo>
                  <a:lnTo>
                    <a:pt x="607237" y="2126030"/>
                  </a:lnTo>
                  <a:lnTo>
                    <a:pt x="606031" y="2136876"/>
                  </a:lnTo>
                  <a:lnTo>
                    <a:pt x="647839" y="2112556"/>
                  </a:lnTo>
                  <a:lnTo>
                    <a:pt x="661517" y="2113889"/>
                  </a:lnTo>
                  <a:lnTo>
                    <a:pt x="677519" y="2117344"/>
                  </a:lnTo>
                  <a:lnTo>
                    <a:pt x="714133" y="2127148"/>
                  </a:lnTo>
                  <a:lnTo>
                    <a:pt x="711454" y="2134641"/>
                  </a:lnTo>
                  <a:lnTo>
                    <a:pt x="709460" y="2142350"/>
                  </a:lnTo>
                  <a:lnTo>
                    <a:pt x="708164" y="2150199"/>
                  </a:lnTo>
                  <a:lnTo>
                    <a:pt x="707567" y="2158161"/>
                  </a:lnTo>
                  <a:lnTo>
                    <a:pt x="750570" y="2135060"/>
                  </a:lnTo>
                  <a:lnTo>
                    <a:pt x="758075" y="2136241"/>
                  </a:lnTo>
                  <a:lnTo>
                    <a:pt x="765670" y="2136851"/>
                  </a:lnTo>
                  <a:lnTo>
                    <a:pt x="773264" y="2136876"/>
                  </a:lnTo>
                  <a:lnTo>
                    <a:pt x="785164" y="2135060"/>
                  </a:lnTo>
                  <a:lnTo>
                    <a:pt x="804202" y="2132152"/>
                  </a:lnTo>
                  <a:lnTo>
                    <a:pt x="835279" y="2120722"/>
                  </a:lnTo>
                  <a:lnTo>
                    <a:pt x="849274" y="2112556"/>
                  </a:lnTo>
                  <a:lnTo>
                    <a:pt x="859243" y="2106739"/>
                  </a:lnTo>
                  <a:lnTo>
                    <a:pt x="868845" y="2094318"/>
                  </a:lnTo>
                  <a:close/>
                </a:path>
              </a:pathLst>
            </a:custGeom>
            <a:solidFill>
              <a:srgbClr val="00AA50"/>
            </a:solidFill>
          </p:spPr>
          <p:txBody>
            <a:bodyPr wrap="square" lIns="0" tIns="0" rIns="0" bIns="0" rtlCol="0"/>
            <a:lstStyle/>
            <a:p>
              <a:endParaRPr/>
            </a:p>
          </p:txBody>
        </p:sp>
        <p:pic>
          <p:nvPicPr>
            <p:cNvPr id="11" name="object 11"/>
            <p:cNvPicPr/>
            <p:nvPr/>
          </p:nvPicPr>
          <p:blipFill>
            <a:blip r:embed="rId3" cstate="print"/>
            <a:stretch>
              <a:fillRect/>
            </a:stretch>
          </p:blipFill>
          <p:spPr>
            <a:xfrm>
              <a:off x="1684041" y="3650685"/>
              <a:ext cx="150312" cy="153023"/>
            </a:xfrm>
            <a:prstGeom prst="rect">
              <a:avLst/>
            </a:prstGeom>
          </p:spPr>
        </p:pic>
        <p:sp>
          <p:nvSpPr>
            <p:cNvPr id="12" name="object 12"/>
            <p:cNvSpPr/>
            <p:nvPr/>
          </p:nvSpPr>
          <p:spPr>
            <a:xfrm>
              <a:off x="1345838" y="5636041"/>
              <a:ext cx="338455" cy="120014"/>
            </a:xfrm>
            <a:custGeom>
              <a:avLst/>
              <a:gdLst/>
              <a:ahLst/>
              <a:cxnLst/>
              <a:rect l="l" t="t" r="r" b="b"/>
              <a:pathLst>
                <a:path w="338455" h="120014">
                  <a:moveTo>
                    <a:pt x="338202" y="119667"/>
                  </a:moveTo>
                  <a:lnTo>
                    <a:pt x="0" y="119667"/>
                  </a:lnTo>
                  <a:lnTo>
                    <a:pt x="0" y="34863"/>
                  </a:lnTo>
                  <a:lnTo>
                    <a:pt x="19728" y="0"/>
                  </a:lnTo>
                  <a:lnTo>
                    <a:pt x="61838" y="25977"/>
                  </a:lnTo>
                  <a:lnTo>
                    <a:pt x="107341" y="42611"/>
                  </a:lnTo>
                  <a:lnTo>
                    <a:pt x="154774" y="49822"/>
                  </a:lnTo>
                  <a:lnTo>
                    <a:pt x="202678" y="47531"/>
                  </a:lnTo>
                  <a:lnTo>
                    <a:pt x="249589" y="35662"/>
                  </a:lnTo>
                  <a:lnTo>
                    <a:pt x="294048" y="14133"/>
                  </a:lnTo>
                  <a:lnTo>
                    <a:pt x="299685" y="19787"/>
                  </a:lnTo>
                  <a:lnTo>
                    <a:pt x="312764" y="61924"/>
                  </a:lnTo>
                  <a:lnTo>
                    <a:pt x="338202" y="89514"/>
                  </a:lnTo>
                  <a:lnTo>
                    <a:pt x="338202" y="119667"/>
                  </a:lnTo>
                  <a:close/>
                </a:path>
              </a:pathLst>
            </a:custGeom>
            <a:solidFill>
              <a:srgbClr val="00AA50"/>
            </a:solidFill>
          </p:spPr>
          <p:txBody>
            <a:bodyPr wrap="square" lIns="0" tIns="0" rIns="0" bIns="0" rtlCol="0"/>
            <a:lstStyle/>
            <a:p>
              <a:endParaRPr/>
            </a:p>
          </p:txBody>
        </p:sp>
        <p:pic>
          <p:nvPicPr>
            <p:cNvPr id="13" name="object 13"/>
            <p:cNvPicPr/>
            <p:nvPr/>
          </p:nvPicPr>
          <p:blipFill>
            <a:blip r:embed="rId4" cstate="print"/>
            <a:stretch>
              <a:fillRect/>
            </a:stretch>
          </p:blipFill>
          <p:spPr>
            <a:xfrm>
              <a:off x="1690617" y="5262905"/>
              <a:ext cx="133402" cy="167722"/>
            </a:xfrm>
            <a:prstGeom prst="rect">
              <a:avLst/>
            </a:prstGeom>
          </p:spPr>
        </p:pic>
        <p:pic>
          <p:nvPicPr>
            <p:cNvPr id="14" name="object 14"/>
            <p:cNvPicPr/>
            <p:nvPr/>
          </p:nvPicPr>
          <p:blipFill>
            <a:blip r:embed="rId5" cstate="print"/>
            <a:stretch>
              <a:fillRect/>
            </a:stretch>
          </p:blipFill>
          <p:spPr>
            <a:xfrm>
              <a:off x="1718800" y="5455127"/>
              <a:ext cx="190708" cy="168665"/>
            </a:xfrm>
            <a:prstGeom prst="rect">
              <a:avLst/>
            </a:prstGeom>
          </p:spPr>
        </p:pic>
        <p:sp>
          <p:nvSpPr>
            <p:cNvPr id="15" name="object 15"/>
            <p:cNvSpPr/>
            <p:nvPr/>
          </p:nvSpPr>
          <p:spPr>
            <a:xfrm>
              <a:off x="1297926" y="5227099"/>
              <a:ext cx="566420" cy="567690"/>
            </a:xfrm>
            <a:custGeom>
              <a:avLst/>
              <a:gdLst/>
              <a:ahLst/>
              <a:cxnLst/>
              <a:rect l="l" t="t" r="r" b="b"/>
              <a:pathLst>
                <a:path w="566419" h="567689">
                  <a:moveTo>
                    <a:pt x="214195" y="430614"/>
                  </a:moveTo>
                  <a:lnTo>
                    <a:pt x="164762" y="424542"/>
                  </a:lnTo>
                  <a:lnTo>
                    <a:pt x="119554" y="408005"/>
                  </a:lnTo>
                  <a:lnTo>
                    <a:pt x="79801" y="382303"/>
                  </a:lnTo>
                  <a:lnTo>
                    <a:pt x="46737" y="348738"/>
                  </a:lnTo>
                  <a:lnTo>
                    <a:pt x="21593" y="308614"/>
                  </a:lnTo>
                  <a:lnTo>
                    <a:pt x="5603" y="263231"/>
                  </a:lnTo>
                  <a:lnTo>
                    <a:pt x="0" y="213893"/>
                  </a:lnTo>
                  <a:lnTo>
                    <a:pt x="5603" y="164613"/>
                  </a:lnTo>
                  <a:lnTo>
                    <a:pt x="21593" y="119403"/>
                  </a:lnTo>
                  <a:lnTo>
                    <a:pt x="46737" y="79567"/>
                  </a:lnTo>
                  <a:lnTo>
                    <a:pt x="79801" y="46407"/>
                  </a:lnTo>
                  <a:lnTo>
                    <a:pt x="119554" y="21224"/>
                  </a:lnTo>
                  <a:lnTo>
                    <a:pt x="164762" y="5321"/>
                  </a:lnTo>
                  <a:lnTo>
                    <a:pt x="214195" y="0"/>
                  </a:lnTo>
                  <a:lnTo>
                    <a:pt x="263676" y="6071"/>
                  </a:lnTo>
                  <a:lnTo>
                    <a:pt x="309000" y="22608"/>
                  </a:lnTo>
                  <a:lnTo>
                    <a:pt x="342639" y="44286"/>
                  </a:lnTo>
                  <a:lnTo>
                    <a:pt x="215134" y="44286"/>
                  </a:lnTo>
                  <a:lnTo>
                    <a:pt x="184587" y="46921"/>
                  </a:lnTo>
                  <a:lnTo>
                    <a:pt x="128073" y="67739"/>
                  </a:lnTo>
                  <a:lnTo>
                    <a:pt x="72916" y="119907"/>
                  </a:lnTo>
                  <a:lnTo>
                    <a:pt x="53166" y="159591"/>
                  </a:lnTo>
                  <a:lnTo>
                    <a:pt x="44271" y="202468"/>
                  </a:lnTo>
                  <a:lnTo>
                    <a:pt x="46415" y="246209"/>
                  </a:lnTo>
                  <a:lnTo>
                    <a:pt x="59781" y="288485"/>
                  </a:lnTo>
                  <a:lnTo>
                    <a:pt x="84550" y="326965"/>
                  </a:lnTo>
                  <a:lnTo>
                    <a:pt x="397064" y="326965"/>
                  </a:lnTo>
                  <a:lnTo>
                    <a:pt x="384235" y="346752"/>
                  </a:lnTo>
                  <a:lnTo>
                    <a:pt x="416177" y="377847"/>
                  </a:lnTo>
                  <a:lnTo>
                    <a:pt x="435070" y="377847"/>
                  </a:lnTo>
                  <a:lnTo>
                    <a:pt x="440485" y="378789"/>
                  </a:lnTo>
                  <a:lnTo>
                    <a:pt x="451450" y="383677"/>
                  </a:lnTo>
                  <a:lnTo>
                    <a:pt x="454986" y="386327"/>
                  </a:lnTo>
                  <a:lnTo>
                    <a:pt x="345718" y="386327"/>
                  </a:lnTo>
                  <a:lnTo>
                    <a:pt x="315523" y="405570"/>
                  </a:lnTo>
                  <a:lnTo>
                    <a:pt x="283127" y="419424"/>
                  </a:lnTo>
                  <a:lnTo>
                    <a:pt x="249145" y="427801"/>
                  </a:lnTo>
                  <a:lnTo>
                    <a:pt x="214195" y="430614"/>
                  </a:lnTo>
                  <a:close/>
                </a:path>
                <a:path w="566419" h="567689">
                  <a:moveTo>
                    <a:pt x="397675" y="326022"/>
                  </a:moveTo>
                  <a:lnTo>
                    <a:pt x="345718" y="326022"/>
                  </a:lnTo>
                  <a:lnTo>
                    <a:pt x="363127" y="301774"/>
                  </a:lnTo>
                  <a:lnTo>
                    <a:pt x="375780" y="274787"/>
                  </a:lnTo>
                  <a:lnTo>
                    <a:pt x="383502" y="245856"/>
                  </a:lnTo>
                  <a:lnTo>
                    <a:pt x="386114" y="215778"/>
                  </a:lnTo>
                  <a:lnTo>
                    <a:pt x="380038" y="170030"/>
                  </a:lnTo>
                  <a:lnTo>
                    <a:pt x="362872" y="129020"/>
                  </a:lnTo>
                  <a:lnTo>
                    <a:pt x="336206" y="94344"/>
                  </a:lnTo>
                  <a:lnTo>
                    <a:pt x="301633" y="67598"/>
                  </a:lnTo>
                  <a:lnTo>
                    <a:pt x="260745" y="50380"/>
                  </a:lnTo>
                  <a:lnTo>
                    <a:pt x="215134" y="44286"/>
                  </a:lnTo>
                  <a:lnTo>
                    <a:pt x="342639" y="44286"/>
                  </a:lnTo>
                  <a:lnTo>
                    <a:pt x="382047" y="81875"/>
                  </a:lnTo>
                  <a:lnTo>
                    <a:pt x="407207" y="121999"/>
                  </a:lnTo>
                  <a:lnTo>
                    <a:pt x="423082" y="167382"/>
                  </a:lnTo>
                  <a:lnTo>
                    <a:pt x="428390" y="216720"/>
                  </a:lnTo>
                  <a:lnTo>
                    <a:pt x="425586" y="251613"/>
                  </a:lnTo>
                  <a:lnTo>
                    <a:pt x="417234" y="285270"/>
                  </a:lnTo>
                  <a:lnTo>
                    <a:pt x="403421" y="317159"/>
                  </a:lnTo>
                  <a:lnTo>
                    <a:pt x="397675" y="326022"/>
                  </a:lnTo>
                  <a:close/>
                </a:path>
                <a:path w="566419" h="567689">
                  <a:moveTo>
                    <a:pt x="397064" y="326965"/>
                  </a:moveTo>
                  <a:lnTo>
                    <a:pt x="84550" y="326965"/>
                  </a:lnTo>
                  <a:lnTo>
                    <a:pt x="96704" y="320413"/>
                  </a:lnTo>
                  <a:lnTo>
                    <a:pt x="135281" y="306235"/>
                  </a:lnTo>
                  <a:lnTo>
                    <a:pt x="173916" y="297283"/>
                  </a:lnTo>
                  <a:lnTo>
                    <a:pt x="213255" y="293985"/>
                  </a:lnTo>
                  <a:lnTo>
                    <a:pt x="232969" y="294839"/>
                  </a:lnTo>
                  <a:lnTo>
                    <a:pt x="272044" y="301141"/>
                  </a:lnTo>
                  <a:lnTo>
                    <a:pt x="318826" y="314715"/>
                  </a:lnTo>
                  <a:lnTo>
                    <a:pt x="345718" y="326022"/>
                  </a:lnTo>
                  <a:lnTo>
                    <a:pt x="397675" y="326022"/>
                  </a:lnTo>
                  <a:lnTo>
                    <a:pt x="397064" y="326965"/>
                  </a:lnTo>
                  <a:close/>
                </a:path>
                <a:path w="566419" h="567689">
                  <a:moveTo>
                    <a:pt x="435070" y="377847"/>
                  </a:moveTo>
                  <a:lnTo>
                    <a:pt x="416177" y="377847"/>
                  </a:lnTo>
                  <a:lnTo>
                    <a:pt x="428639" y="376728"/>
                  </a:lnTo>
                  <a:lnTo>
                    <a:pt x="435070" y="377847"/>
                  </a:lnTo>
                  <a:close/>
                </a:path>
                <a:path w="566419" h="567689">
                  <a:moveTo>
                    <a:pt x="514937" y="567595"/>
                  </a:moveTo>
                  <a:lnTo>
                    <a:pt x="480060" y="552165"/>
                  </a:lnTo>
                  <a:lnTo>
                    <a:pt x="390812" y="462650"/>
                  </a:lnTo>
                  <a:lnTo>
                    <a:pt x="377042" y="427801"/>
                  </a:lnTo>
                  <a:lnTo>
                    <a:pt x="377659" y="417422"/>
                  </a:lnTo>
                  <a:lnTo>
                    <a:pt x="345718" y="386327"/>
                  </a:lnTo>
                  <a:lnTo>
                    <a:pt x="454986" y="386327"/>
                  </a:lnTo>
                  <a:lnTo>
                    <a:pt x="461271" y="391039"/>
                  </a:lnTo>
                  <a:lnTo>
                    <a:pt x="549579" y="480553"/>
                  </a:lnTo>
                  <a:lnTo>
                    <a:pt x="552397" y="483380"/>
                  </a:lnTo>
                  <a:lnTo>
                    <a:pt x="562805" y="500120"/>
                  </a:lnTo>
                  <a:lnTo>
                    <a:pt x="565902" y="519068"/>
                  </a:lnTo>
                  <a:lnTo>
                    <a:pt x="561777" y="537840"/>
                  </a:lnTo>
                  <a:lnTo>
                    <a:pt x="550518" y="554050"/>
                  </a:lnTo>
                  <a:lnTo>
                    <a:pt x="533829" y="564488"/>
                  </a:lnTo>
                  <a:lnTo>
                    <a:pt x="514937" y="567595"/>
                  </a:lnTo>
                  <a:close/>
                </a:path>
              </a:pathLst>
            </a:custGeom>
            <a:solidFill>
              <a:srgbClr val="00AA50"/>
            </a:solidFill>
          </p:spPr>
          <p:txBody>
            <a:bodyPr wrap="square" lIns="0" tIns="0" rIns="0" bIns="0" rtlCol="0"/>
            <a:lstStyle/>
            <a:p>
              <a:endParaRPr/>
            </a:p>
          </p:txBody>
        </p:sp>
        <p:pic>
          <p:nvPicPr>
            <p:cNvPr id="16" name="object 16"/>
            <p:cNvPicPr/>
            <p:nvPr/>
          </p:nvPicPr>
          <p:blipFill>
            <a:blip r:embed="rId6" cstate="print"/>
            <a:stretch>
              <a:fillRect/>
            </a:stretch>
          </p:blipFill>
          <p:spPr>
            <a:xfrm>
              <a:off x="1416297" y="5310018"/>
              <a:ext cx="189769" cy="190337"/>
            </a:xfrm>
            <a:prstGeom prst="rect">
              <a:avLst/>
            </a:prstGeom>
          </p:spPr>
        </p:pic>
        <p:pic>
          <p:nvPicPr>
            <p:cNvPr id="17" name="object 17"/>
            <p:cNvPicPr/>
            <p:nvPr/>
          </p:nvPicPr>
          <p:blipFill>
            <a:blip r:embed="rId7" cstate="print"/>
            <a:stretch>
              <a:fillRect/>
            </a:stretch>
          </p:blipFill>
          <p:spPr>
            <a:xfrm>
              <a:off x="1120369" y="5455127"/>
              <a:ext cx="217013" cy="168665"/>
            </a:xfrm>
            <a:prstGeom prst="rect">
              <a:avLst/>
            </a:prstGeom>
          </p:spPr>
        </p:pic>
        <p:pic>
          <p:nvPicPr>
            <p:cNvPr id="18" name="object 18"/>
            <p:cNvPicPr/>
            <p:nvPr/>
          </p:nvPicPr>
          <p:blipFill>
            <a:blip r:embed="rId8" cstate="print"/>
            <a:stretch>
              <a:fillRect/>
            </a:stretch>
          </p:blipFill>
          <p:spPr>
            <a:xfrm>
              <a:off x="1206036" y="5263082"/>
              <a:ext cx="130407" cy="166603"/>
            </a:xfrm>
            <a:prstGeom prst="rect">
              <a:avLst/>
            </a:prstGeom>
          </p:spPr>
        </p:pic>
        <p:sp>
          <p:nvSpPr>
            <p:cNvPr id="19" name="object 19"/>
            <p:cNvSpPr/>
            <p:nvPr/>
          </p:nvSpPr>
          <p:spPr>
            <a:xfrm>
              <a:off x="552069" y="4891658"/>
              <a:ext cx="11089005" cy="0"/>
            </a:xfrm>
            <a:custGeom>
              <a:avLst/>
              <a:gdLst/>
              <a:ahLst/>
              <a:cxnLst/>
              <a:rect l="l" t="t" r="r" b="b"/>
              <a:pathLst>
                <a:path w="11089005">
                  <a:moveTo>
                    <a:pt x="0" y="0"/>
                  </a:moveTo>
                  <a:lnTo>
                    <a:pt x="11088611" y="0"/>
                  </a:lnTo>
                </a:path>
              </a:pathLst>
            </a:custGeom>
            <a:ln w="19050">
              <a:solidFill>
                <a:srgbClr val="585858"/>
              </a:solidFill>
              <a:prstDash val="sysDash"/>
            </a:ln>
          </p:spPr>
          <p:txBody>
            <a:bodyPr wrap="square" lIns="0" tIns="0" rIns="0" bIns="0" rtlCol="0"/>
            <a:lstStyle/>
            <a:p>
              <a:endParaRPr/>
            </a:p>
          </p:txBody>
        </p:sp>
        <p:sp>
          <p:nvSpPr>
            <p:cNvPr id="20" name="object 20"/>
            <p:cNvSpPr/>
            <p:nvPr/>
          </p:nvSpPr>
          <p:spPr>
            <a:xfrm>
              <a:off x="5815965" y="4739258"/>
              <a:ext cx="560070" cy="365760"/>
            </a:xfrm>
            <a:custGeom>
              <a:avLst/>
              <a:gdLst/>
              <a:ahLst/>
              <a:cxnLst/>
              <a:rect l="l" t="t" r="r" b="b"/>
              <a:pathLst>
                <a:path w="560070" h="365760">
                  <a:moveTo>
                    <a:pt x="560070" y="0"/>
                  </a:moveTo>
                  <a:lnTo>
                    <a:pt x="0" y="0"/>
                  </a:lnTo>
                  <a:lnTo>
                    <a:pt x="280035" y="365760"/>
                  </a:lnTo>
                  <a:lnTo>
                    <a:pt x="560070" y="0"/>
                  </a:lnTo>
                  <a:close/>
                </a:path>
              </a:pathLst>
            </a:custGeom>
            <a:solidFill>
              <a:srgbClr val="00AA50"/>
            </a:solidFill>
          </p:spPr>
          <p:txBody>
            <a:bodyPr wrap="square" lIns="0" tIns="0" rIns="0" bIns="0" rtlCol="0"/>
            <a:lstStyle/>
            <a:p>
              <a:endParaRPr/>
            </a:p>
          </p:txBody>
        </p:sp>
        <p:sp>
          <p:nvSpPr>
            <p:cNvPr id="21" name="object 21"/>
            <p:cNvSpPr/>
            <p:nvPr/>
          </p:nvSpPr>
          <p:spPr>
            <a:xfrm>
              <a:off x="5815965" y="4739258"/>
              <a:ext cx="560070" cy="365760"/>
            </a:xfrm>
            <a:custGeom>
              <a:avLst/>
              <a:gdLst/>
              <a:ahLst/>
              <a:cxnLst/>
              <a:rect l="l" t="t" r="r" b="b"/>
              <a:pathLst>
                <a:path w="560070" h="365760">
                  <a:moveTo>
                    <a:pt x="560070" y="0"/>
                  </a:moveTo>
                  <a:lnTo>
                    <a:pt x="280035" y="365760"/>
                  </a:lnTo>
                  <a:lnTo>
                    <a:pt x="0" y="0"/>
                  </a:lnTo>
                  <a:lnTo>
                    <a:pt x="560070" y="0"/>
                  </a:lnTo>
                  <a:close/>
                </a:path>
              </a:pathLst>
            </a:custGeom>
            <a:ln w="12700">
              <a:solidFill>
                <a:srgbClr val="D9D9D9"/>
              </a:solidFill>
            </a:ln>
          </p:spPr>
          <p:txBody>
            <a:bodyPr wrap="square" lIns="0" tIns="0" rIns="0" bIns="0" rtlCol="0"/>
            <a:lstStyle/>
            <a:p>
              <a:endParaRPr/>
            </a:p>
          </p:txBody>
        </p:sp>
      </p:grpSp>
      <p:sp>
        <p:nvSpPr>
          <p:cNvPr id="22" name="object 22"/>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36</a:t>
            </a:fld>
            <a:endParaRPr spc="-50" dirty="0"/>
          </a:p>
        </p:txBody>
      </p:sp>
    </p:spTree>
    <p:extLst>
      <p:ext uri="{BB962C8B-B14F-4D97-AF65-F5344CB8AC3E}">
        <p14:creationId xmlns:p14="http://schemas.microsoft.com/office/powerpoint/2010/main" val="4175454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6731845-ADB2-22FC-8699-14261BCB97CC}"/>
              </a:ext>
            </a:extLst>
          </p:cNvPr>
          <p:cNvSpPr txBox="1"/>
          <p:nvPr/>
        </p:nvSpPr>
        <p:spPr>
          <a:xfrm>
            <a:off x="915229" y="1371600"/>
            <a:ext cx="10744200" cy="2492990"/>
          </a:xfrm>
          <a:prstGeom prst="rect">
            <a:avLst/>
          </a:prstGeom>
          <a:noFill/>
        </p:spPr>
        <p:txBody>
          <a:bodyPr wrap="square" rtlCol="0">
            <a:spAutoFit/>
          </a:bodyPr>
          <a:lstStyle/>
          <a:p>
            <a:r>
              <a:rPr lang="en-US" sz="1600" b="1" dirty="0"/>
              <a:t>Study 1: Exploration &amp; Visualization of the UCI AQ Dataset</a:t>
            </a:r>
          </a:p>
          <a:p>
            <a:r>
              <a:rPr lang="en-US" sz="1400" b="1" dirty="0"/>
              <a:t>Objective:  </a:t>
            </a:r>
          </a:p>
          <a:p>
            <a:r>
              <a:rPr lang="en-US" sz="1400" dirty="0"/>
              <a:t>In this study on the UCI Air Quality dataset , we have done an in-depth analysis and visualization on the air quality dataset. The goal is to find the patterns and relationships in the dataset.</a:t>
            </a:r>
          </a:p>
          <a:p>
            <a:endParaRPr lang="en-US" sz="1400" dirty="0"/>
          </a:p>
          <a:p>
            <a:r>
              <a:rPr lang="en-US" sz="1400" dirty="0"/>
              <a:t>Rodrigo Franco and Gunnar David analyze the UCI Air Quality (AQ) Dataset qualitatively and quantitatively. We will clean, wrangle and visualize the data. This study aims to understand better the impact of the explanatory variables on air pollution. The sensor data was recorded in Italy from March 2004 to February 2005 (one year) [UCI AQ Dataset](https://</a:t>
            </a:r>
            <a:r>
              <a:rPr lang="en-US" sz="1400" dirty="0" err="1"/>
              <a:t>archive.ics.uci.edu</a:t>
            </a:r>
            <a:r>
              <a:rPr lang="en-US" sz="1400" dirty="0"/>
              <a:t>/ml/datasets/</a:t>
            </a:r>
            <a:r>
              <a:rPr lang="en-US" sz="1400" dirty="0" err="1"/>
              <a:t>air+quality</a:t>
            </a:r>
            <a:r>
              <a:rPr lang="en-US" sz="1400" dirty="0"/>
              <a:t>).</a:t>
            </a:r>
          </a:p>
          <a:p>
            <a:endParaRPr lang="en-US" sz="1400" dirty="0"/>
          </a:p>
          <a:p>
            <a:r>
              <a:rPr lang="en-US" sz="1400" b="1" dirty="0"/>
              <a:t>Summary report: </a:t>
            </a:r>
            <a:r>
              <a:rPr lang="en-US" sz="1400" dirty="0">
                <a:hlinkClick r:id="rId2"/>
              </a:rPr>
              <a:t>UCI AQ Data Analysis Report</a:t>
            </a:r>
            <a:endParaRPr lang="en-US" sz="1400" dirty="0"/>
          </a:p>
        </p:txBody>
      </p:sp>
    </p:spTree>
    <p:extLst>
      <p:ext uri="{BB962C8B-B14F-4D97-AF65-F5344CB8AC3E}">
        <p14:creationId xmlns:p14="http://schemas.microsoft.com/office/powerpoint/2010/main" val="2124649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C35958E-A5FC-E94E-6D6B-462CE697CC5C}"/>
              </a:ext>
            </a:extLst>
          </p:cNvPr>
          <p:cNvSpPr txBox="1"/>
          <p:nvPr/>
        </p:nvSpPr>
        <p:spPr>
          <a:xfrm>
            <a:off x="755995" y="922431"/>
            <a:ext cx="10680009" cy="6101670"/>
          </a:xfrm>
          <a:prstGeom prst="rect">
            <a:avLst/>
          </a:prstGeom>
          <a:noFill/>
        </p:spPr>
        <p:txBody>
          <a:bodyPr wrap="square" rtlCol="0">
            <a:spAutoFit/>
          </a:bodyPr>
          <a:lstStyle/>
          <a:p>
            <a:r>
              <a:rPr lang="en-US" sz="1600" b="1" dirty="0"/>
              <a:t>Study 2: Univariate Regression Model for Relative Humidity</a:t>
            </a:r>
          </a:p>
          <a:p>
            <a:r>
              <a:rPr lang="en-US" sz="1400" b="1" dirty="0"/>
              <a:t>Problem:</a:t>
            </a:r>
          </a:p>
          <a:p>
            <a:r>
              <a:rPr lang="en-US" sz="1400" dirty="0"/>
              <a:t>Humans are very sensitive to humidity, as the skin relies on the air to get rid of moisture. The process of sweating is your body's attempt to keep cool and maintain its current temperature. If the air is at 100-percent relative humidity, sweat will not evaporate into the air. As a result, we feel much hotter than the actual temperature when the relative humidity is high. If the relative humidity is low, we can feel much cooler than the actual temperature because our sweat evaporates easily, cooling us off. For example, if the air temperature e is 75 degrees Fahrenheit (24 degrees Celsius) and the relative humidity is zero percent, the air temperature feels like 69 degrees Fahrenheit (21 C) to our bodies. If the air temperature is 75 degrees Fahrenheit (24 C) and the relative humidity is 100 percent, we feel like it's 80 degrees (27 C) out. </a:t>
            </a:r>
          </a:p>
          <a:p>
            <a:endParaRPr lang="en-US" sz="1400" dirty="0"/>
          </a:p>
          <a:p>
            <a:r>
              <a:rPr lang="en-US" sz="1400" b="1" dirty="0"/>
              <a:t>Background:</a:t>
            </a:r>
          </a:p>
          <a:p>
            <a:r>
              <a:rPr lang="en-US" sz="1400" dirty="0"/>
              <a:t>In the last few years, the interest in the development of new pervasive or mobile implementations of air quality </a:t>
            </a:r>
            <a:r>
              <a:rPr lang="en-US" sz="1400" dirty="0" err="1"/>
              <a:t>multisensor</a:t>
            </a:r>
            <a:r>
              <a:rPr lang="en-US" sz="1400" dirty="0"/>
              <a:t> devices has significantly grown. New application opportunities appeared together with new challenges due to limitations in dealing with rapid pollutants concentrations transients both for static and mobile deployments. In this work, we propose a Naïve linear model approach for the prediction of </a:t>
            </a:r>
            <a:r>
              <a:rPr lang="en-US" sz="1400" dirty="0" err="1"/>
              <a:t>relativ</a:t>
            </a:r>
            <a:r>
              <a:rPr lang="en-US" sz="1400" dirty="0"/>
              <a:t> humidity &amp; temperature by means of pollutant detection &amp; sensing with chemical </a:t>
            </a:r>
            <a:r>
              <a:rPr lang="en-US" sz="1400" dirty="0" err="1"/>
              <a:t>multisensor</a:t>
            </a:r>
            <a:r>
              <a:rPr lang="en-US" sz="1400" dirty="0"/>
              <a:t> devices. Esposito </a:t>
            </a:r>
            <a:r>
              <a:rPr lang="en-US" sz="1400" dirty="0" err="1"/>
              <a:t>et.al</a:t>
            </a:r>
            <a:r>
              <a:rPr lang="en-US" sz="1400" dirty="0"/>
              <a:t>., 2016</a:t>
            </a:r>
            <a:r>
              <a:rPr lang="en-US" sz="1400" baseline="30000" dirty="0"/>
              <a:t> [1]</a:t>
            </a:r>
            <a:endParaRPr lang="en-US" sz="1400" dirty="0"/>
          </a:p>
          <a:p>
            <a:endParaRPr lang="en-US" sz="1400" dirty="0"/>
          </a:p>
          <a:p>
            <a:r>
              <a:rPr lang="en-US" sz="1400" b="1" dirty="0"/>
              <a:t>Main Question here:</a:t>
            </a:r>
          </a:p>
          <a:p>
            <a:r>
              <a:rPr lang="en-US" sz="1400" dirty="0"/>
              <a:t>How does relative humidity changes relative to the air pollutants concentration?</a:t>
            </a:r>
          </a:p>
          <a:p>
            <a:r>
              <a:rPr lang="en-US" sz="1400" dirty="0"/>
              <a:t>Does the regressor estimator model bag perform better when we have a larger dataset, more complex features, </a:t>
            </a:r>
            <a:r>
              <a:rPr lang="en-US" sz="1400" dirty="0" err="1"/>
              <a:t>i.e</a:t>
            </a:r>
            <a:r>
              <a:rPr lang="en-US" sz="1400" dirty="0"/>
              <a:t>, big data (a.k.a. is the model scalable)?</a:t>
            </a:r>
          </a:p>
          <a:p>
            <a:r>
              <a:rPr lang="en-US" sz="1400" dirty="0"/>
              <a:t>Do simpler regression modules perform well/ robust for small amount of data (why, i.e. variance/bias)? Does it generalizes &amp; scale generally well into the big-data domain?</a:t>
            </a:r>
          </a:p>
          <a:p>
            <a:endParaRPr lang="en-US" sz="1400" dirty="0"/>
          </a:p>
          <a:p>
            <a:r>
              <a:rPr lang="en-US" sz="1050" baseline="30000" dirty="0"/>
              <a:t> [1]</a:t>
            </a:r>
            <a:r>
              <a:rPr lang="en-US" sz="1000" dirty="0"/>
              <a:t>Esposito, Elena &amp; De Vito, </a:t>
            </a:r>
            <a:r>
              <a:rPr lang="en-US" sz="1000" dirty="0" err="1"/>
              <a:t>Saverio</a:t>
            </a:r>
            <a:r>
              <a:rPr lang="en-US" sz="1000" dirty="0"/>
              <a:t> &amp; </a:t>
            </a:r>
            <a:r>
              <a:rPr lang="en-US" sz="1000" dirty="0" err="1"/>
              <a:t>Salvato</a:t>
            </a:r>
            <a:r>
              <a:rPr lang="en-US" sz="1000" dirty="0"/>
              <a:t>, Maria &amp; Bright, Vivien &amp; Jones, R.L. &amp; Popoola, Olalekan. (2016). Dynamic Neural Network Architectures for on field stochastic calibration of indicative low cost air quality sensing systems. Sensors and Actuators B: Chemical. 231. 10.1016/j.snb.2016.03.038.</a:t>
            </a:r>
          </a:p>
          <a:p>
            <a:endParaRPr lang="en-US" sz="1400" dirty="0"/>
          </a:p>
          <a:p>
            <a:r>
              <a:rPr lang="en-US" sz="1400" dirty="0"/>
              <a:t> </a:t>
            </a:r>
          </a:p>
        </p:txBody>
      </p:sp>
    </p:spTree>
    <p:extLst>
      <p:ext uri="{BB962C8B-B14F-4D97-AF65-F5344CB8AC3E}">
        <p14:creationId xmlns:p14="http://schemas.microsoft.com/office/powerpoint/2010/main" val="3310066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Segoe UI" panose="020B0502040204020203" pitchFamily="34" charset="0"/>
                <a:cs typeface="Segoe UI" panose="020B0502040204020203" pitchFamily="34" charset="0"/>
              </a:rPr>
              <a:t>Smart Objective</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a:xfrm>
            <a:off x="8738143" y="394386"/>
            <a:ext cx="3335486" cy="184666"/>
          </a:xfrm>
        </p:spPr>
        <p:txBody>
          <a:bodyPr/>
          <a:lstStyle/>
          <a:p>
            <a:r>
              <a:rPr lang="en-US" dirty="0">
                <a:latin typeface="Segoe UI" panose="020B0502040204020203" pitchFamily="34" charset="0"/>
                <a:cs typeface="Segoe UI" panose="020B0502040204020203"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a:t>
            </a:r>
          </a:p>
        </p:txBody>
      </p:sp>
      <p:sp>
        <p:nvSpPr>
          <p:cNvPr id="9" name="Rectangle 8">
            <a:extLst>
              <a:ext uri="{FF2B5EF4-FFF2-40B4-BE49-F238E27FC236}">
                <a16:creationId xmlns:a16="http://schemas.microsoft.com/office/drawing/2014/main" id="{42EC2FDF-C1FE-464E-ABC8-4D17CDC4ABF9}"/>
              </a:ext>
            </a:extLst>
          </p:cNvPr>
          <p:cNvSpPr/>
          <p:nvPr/>
        </p:nvSpPr>
        <p:spPr>
          <a:xfrm>
            <a:off x="1019228" y="972628"/>
            <a:ext cx="10421737" cy="5078313"/>
          </a:xfrm>
          <a:prstGeom prst="rect">
            <a:avLst/>
          </a:prstGeom>
        </p:spPr>
        <p:txBody>
          <a:bodyPr wrap="square">
            <a:spAutoFit/>
          </a:bodyPr>
          <a:lstStyle/>
          <a:p>
            <a:r>
              <a:rPr lang="en-US" sz="36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3600" b="1" dirty="0">
                <a:solidFill>
                  <a:schemeClr val="tx1">
                    <a:lumMod val="75000"/>
                    <a:lumOff val="25000"/>
                  </a:schemeClr>
                </a:solidFill>
                <a:latin typeface="Segoe UI" panose="020B0502040204020203" pitchFamily="34" charset="0"/>
                <a:cs typeface="Segoe UI" panose="020B0502040204020203" pitchFamily="34" charset="0"/>
              </a:rPr>
              <a:t>predict the air pollution time series </a:t>
            </a:r>
            <a:r>
              <a:rPr lang="en-US" sz="3600" b="0" dirty="0">
                <a:solidFill>
                  <a:schemeClr val="tx1">
                    <a:lumMod val="75000"/>
                    <a:lumOff val="25000"/>
                  </a:schemeClr>
                </a:solidFill>
                <a:latin typeface="Segoe UI" panose="020B0502040204020203" pitchFamily="34" charset="0"/>
                <a:cs typeface="Segoe UI" panose="020B0502040204020203" pitchFamily="34" charset="0"/>
              </a:rPr>
              <a:t>by from the UCI Beijing AQ dataset. The objective is to get an accurate predictive model for public harm prevention/ public hazard warning on AQ. </a:t>
            </a:r>
          </a:p>
          <a:p>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a:p>
            <a:r>
              <a:rPr lang="en-US" sz="3600" b="0" dirty="0">
                <a:solidFill>
                  <a:schemeClr val="tx1">
                    <a:lumMod val="75000"/>
                    <a:lumOff val="25000"/>
                  </a:schemeClr>
                </a:solidFill>
                <a:latin typeface="Segoe UI" panose="020B0502040204020203" pitchFamily="34" charset="0"/>
                <a:cs typeface="Segoe UI" panose="020B0502040204020203" pitchFamily="34" charset="0"/>
              </a:rPr>
              <a:t>SVM will be the naïve multivariate regression baseline performance. Prediction time horizon aim is &gt; 3h with acceptable RMSE threshold (compared to literature).</a:t>
            </a:r>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F06ACFFD-5953-4D68-A3EF-1D64BEB74756}"/>
              </a:ext>
            </a:extLst>
          </p:cNvPr>
          <p:cNvSpPr/>
          <p:nvPr/>
        </p:nvSpPr>
        <p:spPr>
          <a:xfrm>
            <a:off x="1019228" y="6208561"/>
            <a:ext cx="9386657" cy="253916"/>
          </a:xfrm>
          <a:prstGeom prst="rect">
            <a:avLst/>
          </a:prstGeom>
        </p:spPr>
        <p:txBody>
          <a:bodyPr wrap="square">
            <a:spAutoFit/>
          </a:bodyPr>
          <a:lstStyle/>
          <a:p>
            <a:r>
              <a:rPr lang="en-US" sz="1050" b="0" dirty="0">
                <a:latin typeface="Arial" panose="020B0604020202020204" pitchFamily="34" charset="0"/>
                <a:cs typeface="Arial" panose="020B0604020202020204" pitchFamily="34" charset="0"/>
              </a:rPr>
              <a:t>Also note that perhaps more than one machine learning model is required if results from a single model on all Relative Humidity is not effective.</a:t>
            </a:r>
          </a:p>
        </p:txBody>
      </p:sp>
    </p:spTree>
    <p:extLst>
      <p:ext uri="{BB962C8B-B14F-4D97-AF65-F5344CB8AC3E}">
        <p14:creationId xmlns:p14="http://schemas.microsoft.com/office/powerpoint/2010/main" val="1700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with his arms crossed&#10;&#10;Description automatically generated with medium confidence">
            <a:extLst>
              <a:ext uri="{FF2B5EF4-FFF2-40B4-BE49-F238E27FC236}">
                <a16:creationId xmlns:a16="http://schemas.microsoft.com/office/drawing/2014/main" id="{C768E7E4-51A5-566A-384C-FBE050AC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80002"/>
            <a:ext cx="4281101" cy="4281101"/>
          </a:xfrm>
          <a:prstGeom prst="rect">
            <a:avLst/>
          </a:prstGeom>
        </p:spPr>
      </p:pic>
      <p:pic>
        <p:nvPicPr>
          <p:cNvPr id="8" name="Picture 7" descr="A person in a suit&#10;&#10;Description automatically generated with low confidence">
            <a:extLst>
              <a:ext uri="{FF2B5EF4-FFF2-40B4-BE49-F238E27FC236}">
                <a16:creationId xmlns:a16="http://schemas.microsoft.com/office/drawing/2014/main" id="{5A5EF632-152A-36B4-3D84-0C6059EAE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708" y="1246304"/>
            <a:ext cx="4114800" cy="4114800"/>
          </a:xfrm>
          <a:prstGeom prst="rect">
            <a:avLst/>
          </a:prstGeom>
        </p:spPr>
      </p:pic>
      <p:sp>
        <p:nvSpPr>
          <p:cNvPr id="2" name="object 2"/>
          <p:cNvSpPr txBox="1">
            <a:spLocks noGrp="1"/>
          </p:cNvSpPr>
          <p:nvPr>
            <p:ph type="title"/>
          </p:nvPr>
        </p:nvSpPr>
        <p:spPr>
          <a:xfrm>
            <a:off x="539300" y="386969"/>
            <a:ext cx="5099500" cy="566822"/>
          </a:xfrm>
          <a:prstGeom prst="rect">
            <a:avLst/>
          </a:prstGeom>
        </p:spPr>
        <p:txBody>
          <a:bodyPr vert="horz" wrap="square" lIns="0" tIns="12700" rIns="0" bIns="0" rtlCol="0">
            <a:spAutoFit/>
          </a:bodyPr>
          <a:lstStyle/>
          <a:p>
            <a:pPr marL="12700">
              <a:lnSpc>
                <a:spcPct val="100000"/>
              </a:lnSpc>
              <a:spcBef>
                <a:spcPts val="100"/>
              </a:spcBef>
            </a:pPr>
            <a:r>
              <a:rPr dirty="0"/>
              <a:t>Meet</a:t>
            </a:r>
            <a:r>
              <a:rPr spc="-65" dirty="0"/>
              <a:t> </a:t>
            </a:r>
            <a:r>
              <a:rPr dirty="0"/>
              <a:t>the</a:t>
            </a:r>
            <a:r>
              <a:rPr spc="-60" dirty="0"/>
              <a:t> </a:t>
            </a:r>
            <a:r>
              <a:rPr lang="en-US" spc="-80" dirty="0"/>
              <a:t>UCI AQ</a:t>
            </a:r>
            <a:r>
              <a:rPr spc="-60" dirty="0"/>
              <a:t> </a:t>
            </a:r>
            <a:r>
              <a:rPr spc="-555" dirty="0"/>
              <a:t>T</a:t>
            </a:r>
            <a:r>
              <a:rPr spc="10" dirty="0"/>
              <a:t>e</a:t>
            </a:r>
            <a:r>
              <a:rPr spc="5" dirty="0"/>
              <a:t>a</a:t>
            </a:r>
            <a:r>
              <a:rPr spc="10" dirty="0"/>
              <a:t>m!</a:t>
            </a:r>
          </a:p>
        </p:txBody>
      </p:sp>
      <p:sp>
        <p:nvSpPr>
          <p:cNvPr id="4" name="object 4"/>
          <p:cNvSpPr txBox="1"/>
          <p:nvPr/>
        </p:nvSpPr>
        <p:spPr>
          <a:xfrm>
            <a:off x="3048000" y="2007607"/>
            <a:ext cx="3250809" cy="2259593"/>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Rodrigo Franco</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Paraguay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 Industry</a:t>
            </a:r>
            <a:r>
              <a:rPr sz="1800" spc="-10" dirty="0">
                <a:solidFill>
                  <a:srgbClr val="585858"/>
                </a:solidFill>
                <a:latin typeface="Segoe UI"/>
                <a:cs typeface="Segoe UI"/>
              </a:rPr>
              <a:t>: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a:t>
            </a:r>
            <a:endParaRPr sz="1800" dirty="0">
              <a:latin typeface="Segoe UI"/>
              <a:cs typeface="Segoe UI"/>
            </a:endParaRP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4</a:t>
            </a:fld>
            <a:endParaRPr spc="-50" dirty="0"/>
          </a:p>
        </p:txBody>
      </p:sp>
      <p:sp>
        <p:nvSpPr>
          <p:cNvPr id="22" name="object 4">
            <a:extLst>
              <a:ext uri="{FF2B5EF4-FFF2-40B4-BE49-F238E27FC236}">
                <a16:creationId xmlns:a16="http://schemas.microsoft.com/office/drawing/2014/main" id="{47E087C4-4463-8EA6-D33E-8E0FA5ECA175}"/>
              </a:ext>
            </a:extLst>
          </p:cNvPr>
          <p:cNvSpPr txBox="1"/>
          <p:nvPr/>
        </p:nvSpPr>
        <p:spPr>
          <a:xfrm>
            <a:off x="8153400" y="2035408"/>
            <a:ext cx="3250809" cy="2536592"/>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Gunnar David</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Germany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a:t>
            </a:r>
            <a:r>
              <a:rPr sz="1800" spc="-90" dirty="0">
                <a:solidFill>
                  <a:srgbClr val="585858"/>
                </a:solidFill>
                <a:latin typeface="Segoe UI"/>
                <a:cs typeface="Segoe UI"/>
              </a:rPr>
              <a:t> </a:t>
            </a:r>
            <a:r>
              <a:rPr sz="1800" spc="-10" dirty="0">
                <a:solidFill>
                  <a:srgbClr val="585858"/>
                </a:solidFill>
                <a:latin typeface="Segoe UI"/>
                <a:cs typeface="Segoe UI"/>
              </a:rPr>
              <a:t>Industry: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 R, JavaScript, HTML5 &amp; CSS3</a:t>
            </a:r>
            <a:endParaRPr sz="1800" dirty="0">
              <a:latin typeface="Segoe UI"/>
              <a:cs typeface="Segoe UI"/>
            </a:endParaRPr>
          </a:p>
        </p:txBody>
      </p:sp>
    </p:spTree>
    <p:extLst>
      <p:ext uri="{BB962C8B-B14F-4D97-AF65-F5344CB8AC3E}">
        <p14:creationId xmlns:p14="http://schemas.microsoft.com/office/powerpoint/2010/main" val="3531524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Segoe UI" panose="020B0502040204020203" pitchFamily="34" charset="0"/>
                <a:cs typeface="Segoe UI" panose="020B0502040204020203" pitchFamily="34" charset="0"/>
              </a:rPr>
              <a:t>Smart Objective - Context</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a:xfrm>
            <a:off x="8738143" y="394386"/>
            <a:ext cx="3335486" cy="184666"/>
          </a:xfrm>
        </p:spPr>
        <p:txBody>
          <a:bodyPr/>
          <a:lstStyle/>
          <a:p>
            <a:r>
              <a:rPr lang="en-US" dirty="0">
                <a:latin typeface="Segoe UI" panose="020B0502040204020203" pitchFamily="34" charset="0"/>
                <a:cs typeface="Segoe UI" panose="020B0502040204020203"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a:t>
            </a:r>
          </a:p>
        </p:txBody>
      </p:sp>
      <p:sp>
        <p:nvSpPr>
          <p:cNvPr id="9" name="Rectangle 8">
            <a:extLst>
              <a:ext uri="{FF2B5EF4-FFF2-40B4-BE49-F238E27FC236}">
                <a16:creationId xmlns:a16="http://schemas.microsoft.com/office/drawing/2014/main" id="{42EC2FDF-C1FE-464E-ABC8-4D17CDC4ABF9}"/>
              </a:ext>
            </a:extLst>
          </p:cNvPr>
          <p:cNvSpPr/>
          <p:nvPr/>
        </p:nvSpPr>
        <p:spPr>
          <a:xfrm>
            <a:off x="1019228" y="972628"/>
            <a:ext cx="10421737" cy="3970318"/>
          </a:xfrm>
          <a:prstGeom prst="rect">
            <a:avLst/>
          </a:prstGeom>
        </p:spPr>
        <p:txBody>
          <a:bodyPr wrap="square">
            <a:spAutoFit/>
          </a:bodyPr>
          <a:lstStyle/>
          <a:p>
            <a:r>
              <a:rPr lang="en-US" sz="3600" b="0" dirty="0">
                <a:solidFill>
                  <a:schemeClr val="tx1">
                    <a:lumMod val="75000"/>
                    <a:lumOff val="25000"/>
                  </a:schemeClr>
                </a:solidFill>
                <a:latin typeface="Segoe UI" panose="020B0502040204020203" pitchFamily="34" charset="0"/>
                <a:cs typeface="Segoe UI" panose="020B0502040204020203" pitchFamily="34" charset="0"/>
              </a:rPr>
              <a:t>Air pollution CO2 emission and further pollutants should be accounted for in an energy consumption balance and visualization.</a:t>
            </a:r>
          </a:p>
          <a:p>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a:p>
            <a:r>
              <a:rPr lang="en-US" sz="3600" dirty="0">
                <a:solidFill>
                  <a:schemeClr val="tx1">
                    <a:lumMod val="75000"/>
                    <a:lumOff val="25000"/>
                  </a:schemeClr>
                </a:solidFill>
                <a:latin typeface="Segoe UI" panose="020B0502040204020203" pitchFamily="34" charset="0"/>
                <a:cs typeface="Segoe UI" panose="020B0502040204020203" pitchFamily="34" charset="0"/>
              </a:rPr>
              <a:t>Awareness should be raised for net-zero targets in the digital business transformation and the role of smart and green coding.</a:t>
            </a:r>
          </a:p>
        </p:txBody>
      </p:sp>
      <p:sp>
        <p:nvSpPr>
          <p:cNvPr id="10" name="Rectangle 9">
            <a:extLst>
              <a:ext uri="{FF2B5EF4-FFF2-40B4-BE49-F238E27FC236}">
                <a16:creationId xmlns:a16="http://schemas.microsoft.com/office/drawing/2014/main" id="{F06ACFFD-5953-4D68-A3EF-1D64BEB74756}"/>
              </a:ext>
            </a:extLst>
          </p:cNvPr>
          <p:cNvSpPr/>
          <p:nvPr/>
        </p:nvSpPr>
        <p:spPr>
          <a:xfrm>
            <a:off x="1019228" y="6208561"/>
            <a:ext cx="9386657" cy="253916"/>
          </a:xfrm>
          <a:prstGeom prst="rect">
            <a:avLst/>
          </a:prstGeom>
        </p:spPr>
        <p:txBody>
          <a:bodyPr wrap="square">
            <a:spAutoFit/>
          </a:bodyPr>
          <a:lstStyle/>
          <a:p>
            <a:r>
              <a:rPr lang="en-US" sz="1050" b="0" dirty="0">
                <a:latin typeface="Arial" panose="020B0604020202020204" pitchFamily="34" charset="0"/>
                <a:cs typeface="Arial" panose="020B0604020202020204" pitchFamily="34" charset="0"/>
              </a:rPr>
              <a:t>Also note that perhaps more than one machine learning model is required if results from a single model on all Relative Humidity is not effective.</a:t>
            </a:r>
          </a:p>
        </p:txBody>
      </p:sp>
    </p:spTree>
    <p:extLst>
      <p:ext uri="{BB962C8B-B14F-4D97-AF65-F5344CB8AC3E}">
        <p14:creationId xmlns:p14="http://schemas.microsoft.com/office/powerpoint/2010/main" val="1542237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EFDB-C377-702A-63C1-1A7621AFCB0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2395E06-A8A9-6A06-EEFA-D3B11C2276EE}"/>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378DD01A-CA00-CAB4-9575-C73E623419E3}"/>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6AA1F22B-3769-536B-C73C-622CF0ED8A81}"/>
              </a:ext>
            </a:extLst>
          </p:cNvPr>
          <p:cNvSpPr txBox="1"/>
          <p:nvPr/>
        </p:nvSpPr>
        <p:spPr>
          <a:xfrm>
            <a:off x="413136" y="6479367"/>
            <a:ext cx="9753600" cy="261610"/>
          </a:xfrm>
          <a:prstGeom prst="rect">
            <a:avLst/>
          </a:prstGeom>
          <a:noFill/>
        </p:spPr>
        <p:txBody>
          <a:bodyPr wrap="square">
            <a:spAutoFit/>
          </a:bodyPr>
          <a:lstStyle/>
          <a:p>
            <a:r>
              <a:rPr lang="en-US" sz="1100" dirty="0" err="1">
                <a:latin typeface="Segoe UI" panose="020B0502040204020203" pitchFamily="34" charset="0"/>
                <a:cs typeface="Segoe UI" panose="020B0502040204020203" pitchFamily="34" charset="0"/>
              </a:rPr>
              <a:t>Refrence</a:t>
            </a:r>
            <a:r>
              <a:rPr lang="en-US" sz="1100" dirty="0">
                <a:latin typeface="Segoe UI" panose="020B0502040204020203" pitchFamily="34" charset="0"/>
                <a:cs typeface="Segoe UI" panose="020B0502040204020203" pitchFamily="34" charset="0"/>
              </a:rPr>
              <a:t>: [1] https://</a:t>
            </a:r>
            <a:r>
              <a:rPr lang="en-US" sz="1100" dirty="0" err="1">
                <a:latin typeface="Segoe UI" panose="020B0502040204020203" pitchFamily="34" charset="0"/>
                <a:cs typeface="Segoe UI" panose="020B0502040204020203" pitchFamily="34" charset="0"/>
              </a:rPr>
              <a:t>www.ischool.berkeley.edu</a:t>
            </a:r>
            <a:r>
              <a:rPr lang="en-US" sz="1100" dirty="0">
                <a:latin typeface="Segoe UI" panose="020B0502040204020203" pitchFamily="34" charset="0"/>
                <a:cs typeface="Segoe UI" panose="020B0502040204020203" pitchFamily="34" charset="0"/>
              </a:rPr>
              <a:t>/sites/default/files/</a:t>
            </a:r>
            <a:r>
              <a:rPr lang="en-US" sz="1100" dirty="0" err="1">
                <a:latin typeface="Segoe UI" panose="020B0502040204020203" pitchFamily="34" charset="0"/>
                <a:cs typeface="Segoe UI" panose="020B0502040204020203" pitchFamily="34" charset="0"/>
              </a:rPr>
              <a:t>sproject_attachments</a:t>
            </a:r>
            <a:r>
              <a:rPr lang="en-US" sz="1100" dirty="0">
                <a:latin typeface="Segoe UI" panose="020B0502040204020203" pitchFamily="34" charset="0"/>
                <a:cs typeface="Segoe UI" panose="020B0502040204020203" pitchFamily="34" charset="0"/>
              </a:rPr>
              <a:t>/deep-air-</a:t>
            </a:r>
            <a:r>
              <a:rPr lang="en-US" sz="1100" dirty="0" err="1">
                <a:latin typeface="Segoe UI" panose="020B0502040204020203" pitchFamily="34" charset="0"/>
                <a:cs typeface="Segoe UI" panose="020B0502040204020203" pitchFamily="34" charset="0"/>
              </a:rPr>
              <a:t>forecasting_final.pdf</a:t>
            </a:r>
            <a:r>
              <a:rPr lang="en-US" sz="1100" dirty="0">
                <a:latin typeface="Segoe UI" panose="020B0502040204020203" pitchFamily="34" charset="0"/>
                <a:cs typeface="Segoe UI" panose="020B0502040204020203" pitchFamily="34" charset="0"/>
              </a:rPr>
              <a:t>, accessed 15.09.2022 15:32:00</a:t>
            </a:r>
          </a:p>
        </p:txBody>
      </p:sp>
      <p:pic>
        <p:nvPicPr>
          <p:cNvPr id="8" name="Picture 7" descr="Graphical user interface, text, application, email&#10;&#10;Description automatically generated">
            <a:extLst>
              <a:ext uri="{FF2B5EF4-FFF2-40B4-BE49-F238E27FC236}">
                <a16:creationId xmlns:a16="http://schemas.microsoft.com/office/drawing/2014/main" id="{6B49D019-2F97-FDC7-6912-679F24317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69" y="2417211"/>
            <a:ext cx="6143483" cy="3881142"/>
          </a:xfrm>
          <a:prstGeom prst="rect">
            <a:avLst/>
          </a:prstGeom>
        </p:spPr>
      </p:pic>
      <p:pic>
        <p:nvPicPr>
          <p:cNvPr id="12" name="Picture 11" descr="A picture containing person, outdoor&#10;&#10;Description automatically generated">
            <a:extLst>
              <a:ext uri="{FF2B5EF4-FFF2-40B4-BE49-F238E27FC236}">
                <a16:creationId xmlns:a16="http://schemas.microsoft.com/office/drawing/2014/main" id="{F6DE50C5-AFF4-1619-AB2E-923AE7C05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6" y="361294"/>
            <a:ext cx="6178216" cy="2055917"/>
          </a:xfrm>
          <a:prstGeom prst="rect">
            <a:avLst/>
          </a:prstGeom>
        </p:spPr>
      </p:pic>
      <p:sp>
        <p:nvSpPr>
          <p:cNvPr id="18" name="TextBox 17">
            <a:extLst>
              <a:ext uri="{FF2B5EF4-FFF2-40B4-BE49-F238E27FC236}">
                <a16:creationId xmlns:a16="http://schemas.microsoft.com/office/drawing/2014/main" id="{4353ADDC-B6A4-2F9F-8DD0-9D75C687D321}"/>
              </a:ext>
            </a:extLst>
          </p:cNvPr>
          <p:cNvSpPr txBox="1"/>
          <p:nvPr/>
        </p:nvSpPr>
        <p:spPr>
          <a:xfrm>
            <a:off x="6801334" y="1458827"/>
            <a:ext cx="5234640" cy="3693319"/>
          </a:xfrm>
          <a:prstGeom prst="rect">
            <a:avLst/>
          </a:prstGeom>
          <a:noFill/>
        </p:spPr>
        <p:txBody>
          <a:bodyPr wrap="square">
            <a:spAutoFit/>
          </a:bodyPr>
          <a:lstStyle/>
          <a:p>
            <a:pPr marL="285750" indent="-285750">
              <a:buFont typeface="Arial" panose="020B0604020202020204" pitchFamily="34" charset="0"/>
              <a:buChar char="•"/>
            </a:pPr>
            <a:r>
              <a:rPr lang="en-AU" dirty="0"/>
              <a:t>Air pollution in urban environments has risen steadily in the last several decades.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Such cities as Beijing and Delhi have experienced rises to dangerous levels for citizens.</a:t>
            </a:r>
          </a:p>
          <a:p>
            <a:endParaRPr lang="en-AU" dirty="0"/>
          </a:p>
          <a:p>
            <a:pPr marL="285750" indent="-285750">
              <a:buFont typeface="Arial" panose="020B0604020202020204" pitchFamily="34" charset="0"/>
              <a:buChar char="•"/>
            </a:pPr>
            <a:r>
              <a:rPr lang="en-AU" dirty="0"/>
              <a:t>As a growing and urgent public health concern, cities and environmental agencies have been exploring methods to forecast future air pollution, hoping to enact policies and provide incentives and services to benefit their citizenry. </a:t>
            </a:r>
            <a:endParaRPr lang="en-US" dirty="0"/>
          </a:p>
        </p:txBody>
      </p:sp>
      <p:sp>
        <p:nvSpPr>
          <p:cNvPr id="19" name="TextBox 18">
            <a:extLst>
              <a:ext uri="{FF2B5EF4-FFF2-40B4-BE49-F238E27FC236}">
                <a16:creationId xmlns:a16="http://schemas.microsoft.com/office/drawing/2014/main" id="{A890329C-15EC-0F30-CE68-072BB11EE799}"/>
              </a:ext>
            </a:extLst>
          </p:cNvPr>
          <p:cNvSpPr txBox="1"/>
          <p:nvPr/>
        </p:nvSpPr>
        <p:spPr>
          <a:xfrm>
            <a:off x="8534400" y="1002268"/>
            <a:ext cx="6098720" cy="369332"/>
          </a:xfrm>
          <a:prstGeom prst="rect">
            <a:avLst/>
          </a:prstGeom>
          <a:noFill/>
        </p:spPr>
        <p:txBody>
          <a:bodyPr wrap="square">
            <a:spAutoFit/>
          </a:bodyPr>
          <a:lstStyle/>
          <a:p>
            <a:r>
              <a:rPr lang="en-AU" b="1" dirty="0"/>
              <a:t>1 Abstract</a:t>
            </a:r>
            <a:endParaRPr lang="en-US" b="1" dirty="0"/>
          </a:p>
        </p:txBody>
      </p:sp>
      <p:sp>
        <p:nvSpPr>
          <p:cNvPr id="20" name="Text Placeholder 3">
            <a:extLst>
              <a:ext uri="{FF2B5EF4-FFF2-40B4-BE49-F238E27FC236}">
                <a16:creationId xmlns:a16="http://schemas.microsoft.com/office/drawing/2014/main" id="{1CDFF8AA-201C-A34E-5F62-5F8EE8FF5A86}"/>
              </a:ext>
            </a:extLst>
          </p:cNvPr>
          <p:cNvSpPr txBox="1">
            <a:spLocks/>
          </p:cNvSpPr>
          <p:nvPr/>
        </p:nvSpPr>
        <p:spPr>
          <a:xfrm>
            <a:off x="8700488" y="3809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Define Phase</a:t>
            </a:r>
            <a:endParaRPr lang="en-US" dirty="0">
              <a:latin typeface="Segoe UI" panose="020B0502040204020203" pitchFamily="34" charset="0"/>
              <a:cs typeface="Segoe UI" panose="020B0502040204020203" pitchFamily="34" charset="0"/>
            </a:endParaRPr>
          </a:p>
        </p:txBody>
      </p:sp>
      <p:sp>
        <p:nvSpPr>
          <p:cNvPr id="21" name="Text Placeholder 4">
            <a:extLst>
              <a:ext uri="{FF2B5EF4-FFF2-40B4-BE49-F238E27FC236}">
                <a16:creationId xmlns:a16="http://schemas.microsoft.com/office/drawing/2014/main" id="{5A9023D8-3CAB-ABB7-67AA-BBE4B4003D9F}"/>
              </a:ext>
            </a:extLst>
          </p:cNvPr>
          <p:cNvSpPr txBox="1">
            <a:spLocks/>
          </p:cNvSpPr>
          <p:nvPr/>
        </p:nvSpPr>
        <p:spPr>
          <a:xfrm>
            <a:off x="8700487" y="1401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99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B5D8-66F9-D34B-D725-585F611719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C9CA5EB-C245-9B44-43A9-3D4A0A23716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13C4CE9-D573-DC3C-4002-03BDDF5CA07D}"/>
              </a:ext>
            </a:extLst>
          </p:cNvPr>
          <p:cNvSpPr>
            <a:spLocks noGrp="1"/>
          </p:cNvSpPr>
          <p:nvPr>
            <p:ph type="body" sz="quarter" idx="11"/>
          </p:nvPr>
        </p:nvSpPr>
        <p:spPr/>
        <p:txBody>
          <a:bodyPr/>
          <a:lstStyle/>
          <a:p>
            <a:endParaRPr lang="en-US"/>
          </a:p>
        </p:txBody>
      </p:sp>
      <p:sp>
        <p:nvSpPr>
          <p:cNvPr id="7" name="Text Placeholder 3">
            <a:extLst>
              <a:ext uri="{FF2B5EF4-FFF2-40B4-BE49-F238E27FC236}">
                <a16:creationId xmlns:a16="http://schemas.microsoft.com/office/drawing/2014/main" id="{B438CED6-0726-3F84-90A6-4D2703950730}"/>
              </a:ext>
            </a:extLst>
          </p:cNvPr>
          <p:cNvSpPr txBox="1">
            <a:spLocks/>
          </p:cNvSpPr>
          <p:nvPr/>
        </p:nvSpPr>
        <p:spPr>
          <a:xfrm>
            <a:off x="83820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8" name="Text Placeholder 4">
            <a:extLst>
              <a:ext uri="{FF2B5EF4-FFF2-40B4-BE49-F238E27FC236}">
                <a16:creationId xmlns:a16="http://schemas.microsoft.com/office/drawing/2014/main" id="{9847ABAA-549C-463F-92B7-B7EBB62B8700}"/>
              </a:ext>
            </a:extLst>
          </p:cNvPr>
          <p:cNvSpPr txBox="1">
            <a:spLocks/>
          </p:cNvSpPr>
          <p:nvPr/>
        </p:nvSpPr>
        <p:spPr>
          <a:xfrm>
            <a:off x="83820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
        <p:nvSpPr>
          <p:cNvPr id="9" name="TextBox 8">
            <a:extLst>
              <a:ext uri="{FF2B5EF4-FFF2-40B4-BE49-F238E27FC236}">
                <a16:creationId xmlns:a16="http://schemas.microsoft.com/office/drawing/2014/main" id="{A20BFCFE-C925-3ED3-17FC-4DCE6DC252A0}"/>
              </a:ext>
            </a:extLst>
          </p:cNvPr>
          <p:cNvSpPr txBox="1"/>
          <p:nvPr/>
        </p:nvSpPr>
        <p:spPr>
          <a:xfrm>
            <a:off x="462484" y="6182679"/>
            <a:ext cx="8380639" cy="261610"/>
          </a:xfrm>
          <a:prstGeom prst="rect">
            <a:avLst/>
          </a:prstGeom>
          <a:noFill/>
        </p:spPr>
        <p:txBody>
          <a:bodyPr wrap="square">
            <a:spAutoFit/>
          </a:bodyPr>
          <a:lstStyle/>
          <a:p>
            <a:r>
              <a:rPr lang="en-US" sz="1100" dirty="0">
                <a:latin typeface="Segoe UI" panose="020B0502040204020203" pitchFamily="34" charset="0"/>
                <a:cs typeface="Segoe UI" panose="020B0502040204020203" pitchFamily="34" charset="0"/>
              </a:rPr>
              <a:t>Reference [2]: https://</a:t>
            </a:r>
            <a:r>
              <a:rPr lang="en-US" sz="1100" dirty="0" err="1">
                <a:latin typeface="Segoe UI" panose="020B0502040204020203" pitchFamily="34" charset="0"/>
                <a:cs typeface="Segoe UI" panose="020B0502040204020203" pitchFamily="34" charset="0"/>
              </a:rPr>
              <a:t>archive.ics.uci.edu</a:t>
            </a:r>
            <a:r>
              <a:rPr lang="en-US" sz="1100" dirty="0">
                <a:latin typeface="Segoe UI" panose="020B0502040204020203" pitchFamily="34" charset="0"/>
                <a:cs typeface="Segoe UI" panose="020B0502040204020203" pitchFamily="34" charset="0"/>
              </a:rPr>
              <a:t>/ml/datasets/</a:t>
            </a:r>
            <a:r>
              <a:rPr lang="en-US" sz="1100" dirty="0" err="1">
                <a:latin typeface="Segoe UI" panose="020B0502040204020203" pitchFamily="34" charset="0"/>
                <a:cs typeface="Segoe UI" panose="020B0502040204020203" pitchFamily="34" charset="0"/>
              </a:rPr>
              <a:t>Beijing+Multi-Site+Air-Quality+Data</a:t>
            </a:r>
            <a:endParaRPr lang="en-US" sz="1100" dirty="0">
              <a:latin typeface="Segoe UI" panose="020B0502040204020203" pitchFamily="34" charset="0"/>
              <a:cs typeface="Segoe UI" panose="020B0502040204020203" pitchFamily="34" charset="0"/>
            </a:endParaRPr>
          </a:p>
        </p:txBody>
      </p:sp>
      <p:pic>
        <p:nvPicPr>
          <p:cNvPr id="11" name="Picture 10" descr="Text&#10;&#10;Description automatically generated">
            <a:extLst>
              <a:ext uri="{FF2B5EF4-FFF2-40B4-BE49-F238E27FC236}">
                <a16:creationId xmlns:a16="http://schemas.microsoft.com/office/drawing/2014/main" id="{A220F8F5-2633-27F2-F91C-93394FC78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098621"/>
            <a:ext cx="3505200" cy="3912781"/>
          </a:xfrm>
          <a:prstGeom prst="rect">
            <a:avLst/>
          </a:prstGeom>
        </p:spPr>
      </p:pic>
      <p:pic>
        <p:nvPicPr>
          <p:cNvPr id="13" name="Picture 12">
            <a:extLst>
              <a:ext uri="{FF2B5EF4-FFF2-40B4-BE49-F238E27FC236}">
                <a16:creationId xmlns:a16="http://schemas.microsoft.com/office/drawing/2014/main" id="{BF4A8253-1E37-3AD2-7917-811D97441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0" y="1013344"/>
            <a:ext cx="12092320" cy="1013323"/>
          </a:xfrm>
          <a:prstGeom prst="rect">
            <a:avLst/>
          </a:prstGeom>
        </p:spPr>
      </p:pic>
    </p:spTree>
    <p:extLst>
      <p:ext uri="{BB962C8B-B14F-4D97-AF65-F5344CB8AC3E}">
        <p14:creationId xmlns:p14="http://schemas.microsoft.com/office/powerpoint/2010/main" val="55991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0826-7621-DBF8-4976-6E0F192E8F8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46397B-0254-8C17-3E93-CCBCD2E45C3B}"/>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6730A31-FB41-5578-0D1F-C791AE5B23A5}"/>
              </a:ext>
            </a:extLst>
          </p:cNvPr>
          <p:cNvSpPr>
            <a:spLocks noGrp="1"/>
          </p:cNvSpPr>
          <p:nvPr>
            <p:ph type="body" sz="quarter" idx="11"/>
          </p:nvPr>
        </p:nvSpPr>
        <p:spPr/>
        <p:txBody>
          <a:bodyPr/>
          <a:lstStyle/>
          <a:p>
            <a:endParaRPr lang="en-US"/>
          </a:p>
        </p:txBody>
      </p:sp>
      <p:pic>
        <p:nvPicPr>
          <p:cNvPr id="10" name="Picture 9" descr="Table&#10;&#10;Description automatically generated">
            <a:extLst>
              <a:ext uri="{FF2B5EF4-FFF2-40B4-BE49-F238E27FC236}">
                <a16:creationId xmlns:a16="http://schemas.microsoft.com/office/drawing/2014/main" id="{A67FCF85-5830-5413-9CB8-F4974C32D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133600"/>
            <a:ext cx="7772400" cy="2160353"/>
          </a:xfrm>
          <a:prstGeom prst="rect">
            <a:avLst/>
          </a:prstGeom>
        </p:spPr>
      </p:pic>
      <p:sp>
        <p:nvSpPr>
          <p:cNvPr id="36" name="TextBox 35">
            <a:extLst>
              <a:ext uri="{FF2B5EF4-FFF2-40B4-BE49-F238E27FC236}">
                <a16:creationId xmlns:a16="http://schemas.microsoft.com/office/drawing/2014/main" id="{B23E41C9-4ED2-F13B-9B58-7F513C454E37}"/>
              </a:ext>
            </a:extLst>
          </p:cNvPr>
          <p:cNvSpPr txBox="1"/>
          <p:nvPr/>
        </p:nvSpPr>
        <p:spPr>
          <a:xfrm>
            <a:off x="664350" y="6355739"/>
            <a:ext cx="7772400" cy="261610"/>
          </a:xfrm>
          <a:prstGeom prst="rect">
            <a:avLst/>
          </a:prstGeom>
          <a:noFill/>
        </p:spPr>
        <p:txBody>
          <a:bodyPr wrap="square">
            <a:spAutoFit/>
          </a:bodyPr>
          <a:lstStyle/>
          <a:p>
            <a:r>
              <a:rPr lang="en-US" sz="1100" dirty="0">
                <a:latin typeface="Segoe UI" panose="020B0502040204020203" pitchFamily="34" charset="0"/>
                <a:cs typeface="Segoe UI" panose="020B0502040204020203" pitchFamily="34" charset="0"/>
              </a:rPr>
              <a:t>Reference [3]: https://</a:t>
            </a:r>
            <a:r>
              <a:rPr lang="en-US" sz="1100" dirty="0" err="1">
                <a:latin typeface="Segoe UI" panose="020B0502040204020203" pitchFamily="34" charset="0"/>
                <a:cs typeface="Segoe UI" panose="020B0502040204020203" pitchFamily="34" charset="0"/>
              </a:rPr>
              <a:t>www.ischool.berkeley.edu</a:t>
            </a:r>
            <a:r>
              <a:rPr lang="en-US" sz="1100" dirty="0">
                <a:latin typeface="Segoe UI" panose="020B0502040204020203" pitchFamily="34" charset="0"/>
                <a:cs typeface="Segoe UI" panose="020B0502040204020203" pitchFamily="34" charset="0"/>
              </a:rPr>
              <a:t>/sites/default/files/</a:t>
            </a:r>
            <a:r>
              <a:rPr lang="en-US" sz="1100" dirty="0" err="1">
                <a:latin typeface="Segoe UI" panose="020B0502040204020203" pitchFamily="34" charset="0"/>
                <a:cs typeface="Segoe UI" panose="020B0502040204020203" pitchFamily="34" charset="0"/>
              </a:rPr>
              <a:t>sproject_attachments</a:t>
            </a:r>
            <a:r>
              <a:rPr lang="en-US" sz="1100" dirty="0">
                <a:latin typeface="Segoe UI" panose="020B0502040204020203" pitchFamily="34" charset="0"/>
                <a:cs typeface="Segoe UI" panose="020B0502040204020203" pitchFamily="34" charset="0"/>
              </a:rPr>
              <a:t>/deep-air-</a:t>
            </a:r>
            <a:r>
              <a:rPr lang="en-US" sz="1100" dirty="0" err="1">
                <a:latin typeface="Segoe UI" panose="020B0502040204020203" pitchFamily="34" charset="0"/>
                <a:cs typeface="Segoe UI" panose="020B0502040204020203" pitchFamily="34" charset="0"/>
              </a:rPr>
              <a:t>forecasting_final.pdf</a:t>
            </a:r>
            <a:endParaRPr lang="en-US"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4223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00D8-37A9-2E7C-748D-48AEA47271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A43060-7E7A-88E1-651B-C2D72287DE49}"/>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4823961-0A0E-EEAE-3451-D2CDEB05735D}"/>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D116D380-BEEC-2C9E-8FFC-7D6CF859491D}"/>
              </a:ext>
            </a:extLst>
          </p:cNvPr>
          <p:cNvSpPr txBox="1"/>
          <p:nvPr/>
        </p:nvSpPr>
        <p:spPr>
          <a:xfrm>
            <a:off x="5047885" y="609600"/>
            <a:ext cx="6098720" cy="369332"/>
          </a:xfrm>
          <a:prstGeom prst="rect">
            <a:avLst/>
          </a:prstGeom>
          <a:noFill/>
        </p:spPr>
        <p:txBody>
          <a:bodyPr wrap="square">
            <a:spAutoFit/>
          </a:bodyPr>
          <a:lstStyle/>
          <a:p>
            <a:r>
              <a:rPr lang="en-AU" b="1" dirty="0"/>
              <a:t>2 Introduction</a:t>
            </a:r>
            <a:endParaRPr lang="en-US" b="1" dirty="0"/>
          </a:p>
        </p:txBody>
      </p:sp>
      <p:sp>
        <p:nvSpPr>
          <p:cNvPr id="8" name="TextBox 7">
            <a:extLst>
              <a:ext uri="{FF2B5EF4-FFF2-40B4-BE49-F238E27FC236}">
                <a16:creationId xmlns:a16="http://schemas.microsoft.com/office/drawing/2014/main" id="{B7B890C6-078C-6080-875D-F898BE66115E}"/>
              </a:ext>
            </a:extLst>
          </p:cNvPr>
          <p:cNvSpPr txBox="1"/>
          <p:nvPr/>
        </p:nvSpPr>
        <p:spPr>
          <a:xfrm>
            <a:off x="2667000" y="1235862"/>
            <a:ext cx="6098720" cy="3416320"/>
          </a:xfrm>
          <a:prstGeom prst="rect">
            <a:avLst/>
          </a:prstGeom>
          <a:noFill/>
        </p:spPr>
        <p:txBody>
          <a:bodyPr wrap="square">
            <a:spAutoFit/>
          </a:bodyPr>
          <a:lstStyle/>
          <a:p>
            <a:pPr marL="285750" indent="-285750">
              <a:buFont typeface="Arial" panose="020B0604020202020204" pitchFamily="34" charset="0"/>
              <a:buChar char="•"/>
            </a:pPr>
            <a:r>
              <a:rPr lang="en-AU" dirty="0"/>
              <a:t>Due to rapid industrialization, the twentieth century was the most environmentally unfriendly period of time in the history of humanity.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The proliferation of </a:t>
            </a:r>
            <a:r>
              <a:rPr lang="en-AU" dirty="0" err="1"/>
              <a:t>nonrenewable</a:t>
            </a:r>
            <a:r>
              <a:rPr lang="en-AU" dirty="0"/>
              <a:t> energy sources, such as coal, as well as the global rise of the </a:t>
            </a:r>
            <a:r>
              <a:rPr lang="en-AU" dirty="0" err="1"/>
              <a:t>gasolinepowered</a:t>
            </a:r>
            <a:r>
              <a:rPr lang="en-AU" dirty="0"/>
              <a:t> automobile, created dangerously high levels of greenhouse gas emissions.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The United Nations states that today over 54% of the world’s population lives in urban areas, and it is anticipated to increase to 66% by 2050.</a:t>
            </a:r>
            <a:endParaRPr lang="en-US" dirty="0"/>
          </a:p>
        </p:txBody>
      </p:sp>
      <p:sp>
        <p:nvSpPr>
          <p:cNvPr id="10" name="TextBox 9">
            <a:extLst>
              <a:ext uri="{FF2B5EF4-FFF2-40B4-BE49-F238E27FC236}">
                <a16:creationId xmlns:a16="http://schemas.microsoft.com/office/drawing/2014/main" id="{827DB733-77F5-0CE5-E331-3CBACEB3B920}"/>
              </a:ext>
            </a:extLst>
          </p:cNvPr>
          <p:cNvSpPr txBox="1"/>
          <p:nvPr/>
        </p:nvSpPr>
        <p:spPr>
          <a:xfrm>
            <a:off x="2687046" y="5342570"/>
            <a:ext cx="6254207" cy="769441"/>
          </a:xfrm>
          <a:prstGeom prst="rect">
            <a:avLst/>
          </a:prstGeom>
          <a:noFill/>
        </p:spPr>
        <p:txBody>
          <a:bodyPr wrap="square">
            <a:spAutoFit/>
          </a:bodyPr>
          <a:lstStyle/>
          <a:p>
            <a:r>
              <a:rPr lang="en-AU" sz="1100" dirty="0">
                <a:latin typeface="Segoe UI" panose="020B0502040204020203" pitchFamily="34" charset="0"/>
                <a:cs typeface="Segoe UI" panose="020B0502040204020203" pitchFamily="34" charset="0"/>
              </a:rPr>
              <a:t>Reference [4]: David A Leon. “Cities, urbanization and health”. In: International Journal of Epidemiology 37.1 (2008), pp. 4–8. DOI: 10.1093/</a:t>
            </a:r>
            <a:r>
              <a:rPr lang="en-AU" sz="1100" dirty="0" err="1">
                <a:latin typeface="Segoe UI" panose="020B0502040204020203" pitchFamily="34" charset="0"/>
                <a:cs typeface="Segoe UI" panose="020B0502040204020203" pitchFamily="34" charset="0"/>
              </a:rPr>
              <a:t>ije</a:t>
            </a:r>
            <a:r>
              <a:rPr lang="en-AU" sz="1100" dirty="0">
                <a:latin typeface="Segoe UI" panose="020B0502040204020203" pitchFamily="34" charset="0"/>
                <a:cs typeface="Segoe UI" panose="020B0502040204020203" pitchFamily="34" charset="0"/>
              </a:rPr>
              <a:t>/dym271. </a:t>
            </a:r>
            <a:r>
              <a:rPr lang="en-AU" sz="1100" dirty="0" err="1">
                <a:latin typeface="Segoe UI" panose="020B0502040204020203" pitchFamily="34" charset="0"/>
                <a:cs typeface="Segoe UI" panose="020B0502040204020203" pitchFamily="34" charset="0"/>
              </a:rPr>
              <a:t>eprint</a:t>
            </a:r>
            <a:r>
              <a:rPr lang="en-AU" sz="1100" dirty="0">
                <a:latin typeface="Segoe UI" panose="020B0502040204020203" pitchFamily="34" charset="0"/>
                <a:cs typeface="Segoe UI" panose="020B0502040204020203" pitchFamily="34" charset="0"/>
              </a:rPr>
              <a:t>: /</a:t>
            </a:r>
            <a:r>
              <a:rPr lang="en-AU" sz="1100" dirty="0" err="1">
                <a:latin typeface="Segoe UI" panose="020B0502040204020203" pitchFamily="34" charset="0"/>
                <a:cs typeface="Segoe UI" panose="020B0502040204020203" pitchFamily="34" charset="0"/>
              </a:rPr>
              <a:t>oup</a:t>
            </a:r>
            <a:r>
              <a:rPr lang="en-AU" sz="1100" dirty="0">
                <a:latin typeface="Segoe UI" panose="020B0502040204020203" pitchFamily="34" charset="0"/>
                <a:cs typeface="Segoe UI" panose="020B0502040204020203" pitchFamily="34" charset="0"/>
              </a:rPr>
              <a:t>/backfile/</a:t>
            </a:r>
            <a:r>
              <a:rPr lang="en-AU" sz="1100" dirty="0" err="1">
                <a:latin typeface="Segoe UI" panose="020B0502040204020203" pitchFamily="34" charset="0"/>
                <a:cs typeface="Segoe UI" panose="020B0502040204020203" pitchFamily="34" charset="0"/>
              </a:rPr>
              <a:t>content_public</a:t>
            </a:r>
            <a:r>
              <a:rPr lang="en-AU" sz="1100" dirty="0">
                <a:latin typeface="Segoe UI" panose="020B0502040204020203" pitchFamily="34" charset="0"/>
                <a:cs typeface="Segoe UI" panose="020B0502040204020203" pitchFamily="34" charset="0"/>
              </a:rPr>
              <a:t>/journal/</a:t>
            </a:r>
            <a:r>
              <a:rPr lang="en-AU" sz="1100" dirty="0" err="1">
                <a:latin typeface="Segoe UI" panose="020B0502040204020203" pitchFamily="34" charset="0"/>
                <a:cs typeface="Segoe UI" panose="020B0502040204020203" pitchFamily="34" charset="0"/>
              </a:rPr>
              <a:t>ije</a:t>
            </a:r>
            <a:r>
              <a:rPr lang="en-AU" sz="1100" dirty="0">
                <a:latin typeface="Segoe UI" panose="020B0502040204020203" pitchFamily="34" charset="0"/>
                <a:cs typeface="Segoe UI" panose="020B0502040204020203" pitchFamily="34" charset="0"/>
              </a:rPr>
              <a:t>/37/1/10.1093/ </a:t>
            </a:r>
            <a:r>
              <a:rPr lang="en-AU" sz="1100" dirty="0" err="1">
                <a:latin typeface="Segoe UI" panose="020B0502040204020203" pitchFamily="34" charset="0"/>
                <a:cs typeface="Segoe UI" panose="020B0502040204020203" pitchFamily="34" charset="0"/>
              </a:rPr>
              <a:t>ije</a:t>
            </a:r>
            <a:r>
              <a:rPr lang="en-AU" sz="1100" dirty="0">
                <a:latin typeface="Segoe UI" panose="020B0502040204020203" pitchFamily="34" charset="0"/>
                <a:cs typeface="Segoe UI" panose="020B0502040204020203" pitchFamily="34" charset="0"/>
              </a:rPr>
              <a:t>/dym271/2/dym271.pdf. URL: +%20http://</a:t>
            </a:r>
            <a:r>
              <a:rPr lang="en-AU" sz="1100" dirty="0" err="1">
                <a:latin typeface="Segoe UI" panose="020B0502040204020203" pitchFamily="34" charset="0"/>
                <a:cs typeface="Segoe UI" panose="020B0502040204020203" pitchFamily="34" charset="0"/>
              </a:rPr>
              <a:t>dx.doi.org</a:t>
            </a:r>
            <a:r>
              <a:rPr lang="en-AU" sz="1100" dirty="0">
                <a:latin typeface="Segoe UI" panose="020B0502040204020203" pitchFamily="34" charset="0"/>
                <a:cs typeface="Segoe UI" panose="020B0502040204020203" pitchFamily="34" charset="0"/>
              </a:rPr>
              <a:t>/10.1093/</a:t>
            </a:r>
            <a:r>
              <a:rPr lang="en-AU" sz="1100" dirty="0" err="1">
                <a:latin typeface="Segoe UI" panose="020B0502040204020203" pitchFamily="34" charset="0"/>
                <a:cs typeface="Segoe UI" panose="020B0502040204020203" pitchFamily="34" charset="0"/>
              </a:rPr>
              <a:t>ije</a:t>
            </a:r>
            <a:r>
              <a:rPr lang="en-AU" sz="1100" dirty="0">
                <a:latin typeface="Segoe UI" panose="020B0502040204020203" pitchFamily="34" charset="0"/>
                <a:cs typeface="Segoe UI" panose="020B0502040204020203" pitchFamily="34" charset="0"/>
              </a:rPr>
              <a:t>/dym271.</a:t>
            </a:r>
            <a:endParaRPr lang="en-US" sz="1100" dirty="0">
              <a:latin typeface="Segoe UI" panose="020B0502040204020203" pitchFamily="34" charset="0"/>
              <a:cs typeface="Segoe UI" panose="020B0502040204020203" pitchFamily="34" charset="0"/>
            </a:endParaRPr>
          </a:p>
        </p:txBody>
      </p:sp>
      <p:sp>
        <p:nvSpPr>
          <p:cNvPr id="12" name="Text Placeholder 3">
            <a:extLst>
              <a:ext uri="{FF2B5EF4-FFF2-40B4-BE49-F238E27FC236}">
                <a16:creationId xmlns:a16="http://schemas.microsoft.com/office/drawing/2014/main" id="{CCE8C27C-2BC4-4BEC-0385-BD04363EEB73}"/>
              </a:ext>
            </a:extLst>
          </p:cNvPr>
          <p:cNvSpPr txBox="1">
            <a:spLocks/>
          </p:cNvSpPr>
          <p:nvPr/>
        </p:nvSpPr>
        <p:spPr>
          <a:xfrm>
            <a:off x="8317830" y="51407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13" name="Text Placeholder 4">
            <a:extLst>
              <a:ext uri="{FF2B5EF4-FFF2-40B4-BE49-F238E27FC236}">
                <a16:creationId xmlns:a16="http://schemas.microsoft.com/office/drawing/2014/main" id="{E859726E-2156-DEC4-D90E-774D378B5B93}"/>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Tree>
    <p:extLst>
      <p:ext uri="{BB962C8B-B14F-4D97-AF65-F5344CB8AC3E}">
        <p14:creationId xmlns:p14="http://schemas.microsoft.com/office/powerpoint/2010/main" val="214379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00D8-37A9-2E7C-748D-48AEA47271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A43060-7E7A-88E1-651B-C2D72287DE49}"/>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4823961-0A0E-EEAE-3451-D2CDEB05735D}"/>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D116D380-BEEC-2C9E-8FFC-7D6CF859491D}"/>
              </a:ext>
            </a:extLst>
          </p:cNvPr>
          <p:cNvSpPr txBox="1"/>
          <p:nvPr/>
        </p:nvSpPr>
        <p:spPr>
          <a:xfrm>
            <a:off x="5047885" y="609600"/>
            <a:ext cx="6098720" cy="369332"/>
          </a:xfrm>
          <a:prstGeom prst="rect">
            <a:avLst/>
          </a:prstGeom>
          <a:noFill/>
        </p:spPr>
        <p:txBody>
          <a:bodyPr wrap="square">
            <a:spAutoFit/>
          </a:bodyPr>
          <a:lstStyle/>
          <a:p>
            <a:r>
              <a:rPr lang="en-AU" b="1" dirty="0"/>
              <a:t>3 Theoretical Background</a:t>
            </a:r>
            <a:endParaRPr lang="en-US" b="1" dirty="0"/>
          </a:p>
        </p:txBody>
      </p:sp>
      <p:sp>
        <p:nvSpPr>
          <p:cNvPr id="8" name="TextBox 7">
            <a:extLst>
              <a:ext uri="{FF2B5EF4-FFF2-40B4-BE49-F238E27FC236}">
                <a16:creationId xmlns:a16="http://schemas.microsoft.com/office/drawing/2014/main" id="{B7B890C6-078C-6080-875D-F898BE66115E}"/>
              </a:ext>
            </a:extLst>
          </p:cNvPr>
          <p:cNvSpPr txBox="1"/>
          <p:nvPr/>
        </p:nvSpPr>
        <p:spPr>
          <a:xfrm>
            <a:off x="990600" y="1438709"/>
            <a:ext cx="6098720" cy="3416320"/>
          </a:xfrm>
          <a:prstGeom prst="rect">
            <a:avLst/>
          </a:prstGeom>
          <a:noFill/>
        </p:spPr>
        <p:txBody>
          <a:bodyPr wrap="square">
            <a:spAutoFit/>
          </a:bodyPr>
          <a:lstStyle/>
          <a:p>
            <a:pPr marL="285750" indent="-285750">
              <a:buFont typeface="Arial" panose="020B0604020202020204" pitchFamily="34" charset="0"/>
              <a:buChar char="•"/>
            </a:pPr>
            <a:r>
              <a:rPr lang="en-AU" dirty="0"/>
              <a:t>g. LSTMs take as inputs not only the current input, but also what they have ”perceived” previously in time, essentially using the output at time t − 1 as an input to time t, along with the new input at time t. Given this, the network effectively has ’memory,’ unlike feedforward networks.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t the best predictor of future air pollution is previous air pollution over long time periods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Literature suggests LSTM RNNs to be most appropriately suited for the data.</a:t>
            </a:r>
            <a:endParaRPr lang="en-US" dirty="0"/>
          </a:p>
        </p:txBody>
      </p:sp>
      <p:pic>
        <p:nvPicPr>
          <p:cNvPr id="5" name="Picture 4" descr="Diagram&#10;&#10;Description automatically generated">
            <a:extLst>
              <a:ext uri="{FF2B5EF4-FFF2-40B4-BE49-F238E27FC236}">
                <a16:creationId xmlns:a16="http://schemas.microsoft.com/office/drawing/2014/main" id="{6568B16B-068F-8192-75C1-1DE66C885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2106" y="3670300"/>
            <a:ext cx="4381500" cy="2273300"/>
          </a:xfrm>
          <a:prstGeom prst="rect">
            <a:avLst/>
          </a:prstGeom>
        </p:spPr>
      </p:pic>
      <p:sp>
        <p:nvSpPr>
          <p:cNvPr id="9" name="TextBox 8">
            <a:extLst>
              <a:ext uri="{FF2B5EF4-FFF2-40B4-BE49-F238E27FC236}">
                <a16:creationId xmlns:a16="http://schemas.microsoft.com/office/drawing/2014/main" id="{31E0A266-4949-E55F-56C1-34F1FD7D31FA}"/>
              </a:ext>
            </a:extLst>
          </p:cNvPr>
          <p:cNvSpPr txBox="1"/>
          <p:nvPr/>
        </p:nvSpPr>
        <p:spPr>
          <a:xfrm>
            <a:off x="1266598" y="5948318"/>
            <a:ext cx="5546724" cy="600164"/>
          </a:xfrm>
          <a:prstGeom prst="rect">
            <a:avLst/>
          </a:prstGeom>
          <a:noFill/>
        </p:spPr>
        <p:txBody>
          <a:bodyPr wrap="square">
            <a:spAutoFit/>
          </a:bodyPr>
          <a:lstStyle/>
          <a:p>
            <a:r>
              <a:rPr lang="en-AU" sz="1100" dirty="0" err="1">
                <a:latin typeface="Segoe UI" panose="020B0502040204020203" pitchFamily="34" charset="0"/>
                <a:cs typeface="Segoe UI" panose="020B0502040204020203" pitchFamily="34" charset="0"/>
              </a:rPr>
              <a:t>Refrence</a:t>
            </a:r>
            <a:r>
              <a:rPr lang="en-AU" sz="1100" dirty="0">
                <a:latin typeface="Segoe UI" panose="020B0502040204020203" pitchFamily="34" charset="0"/>
                <a:cs typeface="Segoe UI" panose="020B0502040204020203" pitchFamily="34" charset="0"/>
              </a:rPr>
              <a:t> [5]: Sepp </a:t>
            </a:r>
            <a:r>
              <a:rPr lang="en-AU" sz="1100" dirty="0" err="1">
                <a:latin typeface="Segoe UI" panose="020B0502040204020203" pitchFamily="34" charset="0"/>
                <a:cs typeface="Segoe UI" panose="020B0502040204020203" pitchFamily="34" charset="0"/>
              </a:rPr>
              <a:t>Hochreiter</a:t>
            </a:r>
            <a:r>
              <a:rPr lang="en-AU" sz="1100" dirty="0">
                <a:latin typeface="Segoe UI" panose="020B0502040204020203" pitchFamily="34" charset="0"/>
                <a:cs typeface="Segoe UI" panose="020B0502040204020203" pitchFamily="34" charset="0"/>
              </a:rPr>
              <a:t> and Jurgen </a:t>
            </a:r>
            <a:r>
              <a:rPr lang="en-AU" sz="1100" dirty="0" err="1">
                <a:latin typeface="Segoe UI" panose="020B0502040204020203" pitchFamily="34" charset="0"/>
                <a:cs typeface="Segoe UI" panose="020B0502040204020203" pitchFamily="34" charset="0"/>
              </a:rPr>
              <a:t>Schmidhuber</a:t>
            </a:r>
            <a:r>
              <a:rPr lang="en-AU" sz="1100" dirty="0">
                <a:latin typeface="Segoe UI" panose="020B0502040204020203" pitchFamily="34" charset="0"/>
                <a:cs typeface="Segoe UI" panose="020B0502040204020203" pitchFamily="34" charset="0"/>
              </a:rPr>
              <a:t>. “Long Short-Term Memory”. In: ¨ Neural </a:t>
            </a:r>
            <a:r>
              <a:rPr lang="en-AU" sz="1100" dirty="0" err="1">
                <a:latin typeface="Segoe UI" panose="020B0502040204020203" pitchFamily="34" charset="0"/>
                <a:cs typeface="Segoe UI" panose="020B0502040204020203" pitchFamily="34" charset="0"/>
              </a:rPr>
              <a:t>Comput</a:t>
            </a:r>
            <a:r>
              <a:rPr lang="en-AU" sz="1100" dirty="0">
                <a:latin typeface="Segoe UI" panose="020B0502040204020203" pitchFamily="34" charset="0"/>
                <a:cs typeface="Segoe UI" panose="020B0502040204020203" pitchFamily="34" charset="0"/>
              </a:rPr>
              <a:t>. 9.8 (Nov. 1997), pp. 1735– 1780. ISSN: 0899-7667. DOI: 10.1162/neco.1997.9.8.1735. URL: http://</a:t>
            </a:r>
            <a:r>
              <a:rPr lang="en-AU" sz="1100" dirty="0" err="1">
                <a:latin typeface="Segoe UI" panose="020B0502040204020203" pitchFamily="34" charset="0"/>
                <a:cs typeface="Segoe UI" panose="020B0502040204020203" pitchFamily="34" charset="0"/>
              </a:rPr>
              <a:t>dx.doi.org</a:t>
            </a:r>
            <a:r>
              <a:rPr lang="en-AU" sz="1100" dirty="0">
                <a:latin typeface="Segoe UI" panose="020B0502040204020203" pitchFamily="34" charset="0"/>
                <a:cs typeface="Segoe UI" panose="020B0502040204020203" pitchFamily="34" charset="0"/>
              </a:rPr>
              <a:t>/10.1162/ neco.1997.9.8.1735.</a:t>
            </a:r>
            <a:endParaRPr lang="en-US" sz="1100" dirty="0">
              <a:latin typeface="Segoe UI" panose="020B0502040204020203" pitchFamily="34" charset="0"/>
              <a:cs typeface="Segoe UI" panose="020B0502040204020203" pitchFamily="34" charset="0"/>
            </a:endParaRPr>
          </a:p>
        </p:txBody>
      </p:sp>
      <p:pic>
        <p:nvPicPr>
          <p:cNvPr id="11" name="Picture 10" descr="Diagram&#10;&#10;Description automatically generated">
            <a:extLst>
              <a:ext uri="{FF2B5EF4-FFF2-40B4-BE49-F238E27FC236}">
                <a16:creationId xmlns:a16="http://schemas.microsoft.com/office/drawing/2014/main" id="{F6433063-45A2-7860-50F2-F7B3161FF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206" y="1327521"/>
            <a:ext cx="4343400" cy="2311400"/>
          </a:xfrm>
          <a:prstGeom prst="rect">
            <a:avLst/>
          </a:prstGeom>
        </p:spPr>
      </p:pic>
      <p:sp>
        <p:nvSpPr>
          <p:cNvPr id="12" name="Text Placeholder 3">
            <a:extLst>
              <a:ext uri="{FF2B5EF4-FFF2-40B4-BE49-F238E27FC236}">
                <a16:creationId xmlns:a16="http://schemas.microsoft.com/office/drawing/2014/main" id="{83B6E66D-449F-81A4-9499-F056AB901498}"/>
              </a:ext>
            </a:extLst>
          </p:cNvPr>
          <p:cNvSpPr txBox="1">
            <a:spLocks/>
          </p:cNvSpPr>
          <p:nvPr/>
        </p:nvSpPr>
        <p:spPr>
          <a:xfrm>
            <a:off x="8317830" y="51407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13" name="Text Placeholder 4">
            <a:extLst>
              <a:ext uri="{FF2B5EF4-FFF2-40B4-BE49-F238E27FC236}">
                <a16:creationId xmlns:a16="http://schemas.microsoft.com/office/drawing/2014/main" id="{213E5873-D898-00E8-64BE-F1212CC3276B}"/>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Tree>
    <p:extLst>
      <p:ext uri="{BB962C8B-B14F-4D97-AF65-F5344CB8AC3E}">
        <p14:creationId xmlns:p14="http://schemas.microsoft.com/office/powerpoint/2010/main" val="24725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DE07-6F12-7169-CF56-FB67DE3059F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0BB5B85-F2C0-1CBD-8406-6CC415B46E58}"/>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AF5FAB6-0F22-E4F6-FF92-5C4E40303BBA}"/>
              </a:ext>
            </a:extLst>
          </p:cNvPr>
          <p:cNvSpPr>
            <a:spLocks noGrp="1"/>
          </p:cNvSpPr>
          <p:nvPr>
            <p:ph type="body" sz="quarter" idx="1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AA333F63-AC10-9E96-5809-4FCC940E1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2876"/>
            <a:ext cx="6477000" cy="4167507"/>
          </a:xfrm>
          <a:prstGeom prst="rect">
            <a:avLst/>
          </a:prstGeom>
        </p:spPr>
      </p:pic>
      <p:sp>
        <p:nvSpPr>
          <p:cNvPr id="7" name="TextBox 6">
            <a:extLst>
              <a:ext uri="{FF2B5EF4-FFF2-40B4-BE49-F238E27FC236}">
                <a16:creationId xmlns:a16="http://schemas.microsoft.com/office/drawing/2014/main" id="{49F50593-DFB1-C078-EC19-0EF4E330B155}"/>
              </a:ext>
            </a:extLst>
          </p:cNvPr>
          <p:cNvSpPr txBox="1"/>
          <p:nvPr/>
        </p:nvSpPr>
        <p:spPr>
          <a:xfrm>
            <a:off x="4307165" y="1211773"/>
            <a:ext cx="6098720" cy="369332"/>
          </a:xfrm>
          <a:prstGeom prst="rect">
            <a:avLst/>
          </a:prstGeom>
          <a:noFill/>
        </p:spPr>
        <p:txBody>
          <a:bodyPr wrap="square">
            <a:spAutoFit/>
          </a:bodyPr>
          <a:lstStyle/>
          <a:p>
            <a:r>
              <a:rPr lang="en-AU" b="1" dirty="0"/>
              <a:t>LSTM Sequence to Sequence</a:t>
            </a:r>
            <a:endParaRPr lang="en-US" b="1" dirty="0"/>
          </a:p>
        </p:txBody>
      </p:sp>
      <p:sp>
        <p:nvSpPr>
          <p:cNvPr id="8" name="TextBox 7">
            <a:extLst>
              <a:ext uri="{FF2B5EF4-FFF2-40B4-BE49-F238E27FC236}">
                <a16:creationId xmlns:a16="http://schemas.microsoft.com/office/drawing/2014/main" id="{C722152F-9122-6C33-4486-1BDEBB88FA45}"/>
              </a:ext>
            </a:extLst>
          </p:cNvPr>
          <p:cNvSpPr txBox="1"/>
          <p:nvPr/>
        </p:nvSpPr>
        <p:spPr>
          <a:xfrm>
            <a:off x="2477060" y="5923664"/>
            <a:ext cx="7237879" cy="369332"/>
          </a:xfrm>
          <a:prstGeom prst="rect">
            <a:avLst/>
          </a:prstGeom>
          <a:noFill/>
        </p:spPr>
        <p:txBody>
          <a:bodyPr wrap="none" rtlCol="0">
            <a:spAutoFit/>
          </a:bodyPr>
          <a:lstStyle/>
          <a:p>
            <a:r>
              <a:rPr lang="en-US" dirty="0"/>
              <a:t>This is the best performing deep learning model for the AQ prediction</a:t>
            </a:r>
          </a:p>
        </p:txBody>
      </p:sp>
      <p:sp>
        <p:nvSpPr>
          <p:cNvPr id="9" name="Text Placeholder 3">
            <a:extLst>
              <a:ext uri="{FF2B5EF4-FFF2-40B4-BE49-F238E27FC236}">
                <a16:creationId xmlns:a16="http://schemas.microsoft.com/office/drawing/2014/main" id="{EB1A72DD-07EE-73BD-F6C3-80CEA2202AC1}"/>
              </a:ext>
            </a:extLst>
          </p:cNvPr>
          <p:cNvSpPr txBox="1">
            <a:spLocks/>
          </p:cNvSpPr>
          <p:nvPr/>
        </p:nvSpPr>
        <p:spPr>
          <a:xfrm>
            <a:off x="8317830" y="51407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10" name="Text Placeholder 4">
            <a:extLst>
              <a:ext uri="{FF2B5EF4-FFF2-40B4-BE49-F238E27FC236}">
                <a16:creationId xmlns:a16="http://schemas.microsoft.com/office/drawing/2014/main" id="{120BA506-89F3-2879-D6D8-90B48A92D1DB}"/>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Tree>
    <p:extLst>
      <p:ext uri="{BB962C8B-B14F-4D97-AF65-F5344CB8AC3E}">
        <p14:creationId xmlns:p14="http://schemas.microsoft.com/office/powerpoint/2010/main" val="2642930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E241-A38D-1431-9D89-DA397DF8DD74}"/>
              </a:ext>
            </a:extLst>
          </p:cNvPr>
          <p:cNvSpPr>
            <a:spLocks noGrp="1"/>
          </p:cNvSpPr>
          <p:nvPr>
            <p:ph type="title"/>
          </p:nvPr>
        </p:nvSpPr>
        <p:spPr>
          <a:xfrm>
            <a:off x="538684" y="261011"/>
            <a:ext cx="11497290" cy="553998"/>
          </a:xfrm>
        </p:spPr>
        <p:txBody>
          <a:bodyPr/>
          <a:lstStyle/>
          <a:p>
            <a:r>
              <a:rPr lang="en-US" dirty="0"/>
              <a:t>Exploratory Data Analysis</a:t>
            </a:r>
          </a:p>
        </p:txBody>
      </p:sp>
      <p:sp>
        <p:nvSpPr>
          <p:cNvPr id="3" name="Text Placeholder 2">
            <a:extLst>
              <a:ext uri="{FF2B5EF4-FFF2-40B4-BE49-F238E27FC236}">
                <a16:creationId xmlns:a16="http://schemas.microsoft.com/office/drawing/2014/main" id="{A88C3846-BEEB-7869-E7F3-595A500023FC}"/>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A8933EB8-54EB-D2F6-59C7-963C5A7DE7EA}"/>
              </a:ext>
            </a:extLst>
          </p:cNvPr>
          <p:cNvSpPr>
            <a:spLocks noGrp="1"/>
          </p:cNvSpPr>
          <p:nvPr>
            <p:ph type="body" sz="quarter" idx="11"/>
          </p:nvPr>
        </p:nvSpPr>
        <p:spPr/>
        <p:txBody>
          <a:bodyPr/>
          <a:lstStyle/>
          <a:p>
            <a:endParaRPr lang="en-US"/>
          </a:p>
        </p:txBody>
      </p:sp>
      <p:pic>
        <p:nvPicPr>
          <p:cNvPr id="8" name="Picture 7" descr="Chart&#10;&#10;Description automatically generated">
            <a:extLst>
              <a:ext uri="{FF2B5EF4-FFF2-40B4-BE49-F238E27FC236}">
                <a16:creationId xmlns:a16="http://schemas.microsoft.com/office/drawing/2014/main" id="{347AFFB5-2754-1437-A6BF-977693E7B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66800"/>
            <a:ext cx="9347200" cy="5257800"/>
          </a:xfrm>
          <a:prstGeom prst="rect">
            <a:avLst/>
          </a:prstGeom>
        </p:spPr>
      </p:pic>
      <p:sp>
        <p:nvSpPr>
          <p:cNvPr id="9" name="TextBox 8">
            <a:extLst>
              <a:ext uri="{FF2B5EF4-FFF2-40B4-BE49-F238E27FC236}">
                <a16:creationId xmlns:a16="http://schemas.microsoft.com/office/drawing/2014/main" id="{150D64EE-3CB0-BD4E-E90A-A4869FF18940}"/>
              </a:ext>
            </a:extLst>
          </p:cNvPr>
          <p:cNvSpPr txBox="1"/>
          <p:nvPr/>
        </p:nvSpPr>
        <p:spPr>
          <a:xfrm>
            <a:off x="10033000" y="2551837"/>
            <a:ext cx="1778000" cy="1754326"/>
          </a:xfrm>
          <a:prstGeom prst="rect">
            <a:avLst/>
          </a:prstGeom>
          <a:noFill/>
        </p:spPr>
        <p:txBody>
          <a:bodyPr wrap="square" rtlCol="0">
            <a:spAutoFit/>
          </a:bodyPr>
          <a:lstStyle/>
          <a:p>
            <a:r>
              <a:rPr lang="en-US" dirty="0"/>
              <a:t>Please visit SAP DI</a:t>
            </a:r>
          </a:p>
          <a:p>
            <a:r>
              <a:rPr lang="en-US" dirty="0" err="1"/>
              <a:t>Air_pollution_Cleaning&amp;EDA</a:t>
            </a:r>
            <a:endParaRPr lang="en-US" dirty="0"/>
          </a:p>
          <a:p>
            <a:r>
              <a:rPr lang="en-US" dirty="0"/>
              <a:t>for descriptive </a:t>
            </a:r>
            <a:r>
              <a:rPr lang="en-US" dirty="0" err="1"/>
              <a:t>analsysis</a:t>
            </a:r>
            <a:endParaRPr lang="en-US" dirty="0"/>
          </a:p>
        </p:txBody>
      </p:sp>
      <p:sp>
        <p:nvSpPr>
          <p:cNvPr id="10" name="Text Placeholder 3">
            <a:extLst>
              <a:ext uri="{FF2B5EF4-FFF2-40B4-BE49-F238E27FC236}">
                <a16:creationId xmlns:a16="http://schemas.microsoft.com/office/drawing/2014/main" id="{D82078FC-23D3-5B8B-BCAD-F99D0ADBFA71}"/>
              </a:ext>
            </a:extLst>
          </p:cNvPr>
          <p:cNvSpPr txBox="1">
            <a:spLocks/>
          </p:cNvSpPr>
          <p:nvPr/>
        </p:nvSpPr>
        <p:spPr>
          <a:xfrm>
            <a:off x="8317830" y="52983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Measure Phase</a:t>
            </a:r>
          </a:p>
        </p:txBody>
      </p:sp>
      <p:sp>
        <p:nvSpPr>
          <p:cNvPr id="11" name="Text Placeholder 4">
            <a:extLst>
              <a:ext uri="{FF2B5EF4-FFF2-40B4-BE49-F238E27FC236}">
                <a16:creationId xmlns:a16="http://schemas.microsoft.com/office/drawing/2014/main" id="{B4CC99AD-AB98-C660-30AD-C0A204A03269}"/>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Tree>
    <p:extLst>
      <p:ext uri="{BB962C8B-B14F-4D97-AF65-F5344CB8AC3E}">
        <p14:creationId xmlns:p14="http://schemas.microsoft.com/office/powerpoint/2010/main" val="916344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752E6-2916-F580-2593-F3AF230F4E6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7D00B3D-B358-7CD0-9725-BCFF4FE1E24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0FC88AC-8D2E-B5CC-5965-3387111C879F}"/>
              </a:ext>
            </a:extLst>
          </p:cNvPr>
          <p:cNvSpPr>
            <a:spLocks noGrp="1"/>
          </p:cNvSpPr>
          <p:nvPr>
            <p:ph type="body" sz="quarter" idx="11"/>
          </p:nvPr>
        </p:nvSpPr>
        <p:spPr/>
        <p:txBody>
          <a:bodyPr/>
          <a:lstStyle/>
          <a:p>
            <a:endParaRPr lang="en-US"/>
          </a:p>
        </p:txBody>
      </p:sp>
      <p:pic>
        <p:nvPicPr>
          <p:cNvPr id="5" name="Picture 4" descr="Table&#10;&#10;Description automatically generated">
            <a:extLst>
              <a:ext uri="{FF2B5EF4-FFF2-40B4-BE49-F238E27FC236}">
                <a16:creationId xmlns:a16="http://schemas.microsoft.com/office/drawing/2014/main" id="{29FF4E51-DAE1-BBA5-5DDB-C118F8595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329" y="4038600"/>
            <a:ext cx="4470400" cy="1955800"/>
          </a:xfrm>
          <a:prstGeom prst="rect">
            <a:avLst/>
          </a:prstGeom>
        </p:spPr>
      </p:pic>
      <p:pic>
        <p:nvPicPr>
          <p:cNvPr id="6" name="Picture 5" descr="Table&#10;&#10;Description automatically generated">
            <a:extLst>
              <a:ext uri="{FF2B5EF4-FFF2-40B4-BE49-F238E27FC236}">
                <a16:creationId xmlns:a16="http://schemas.microsoft.com/office/drawing/2014/main" id="{2A6953AD-ECCB-670A-1C03-C5F7C8451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129" y="1904165"/>
            <a:ext cx="4597400" cy="1574800"/>
          </a:xfrm>
          <a:prstGeom prst="rect">
            <a:avLst/>
          </a:prstGeom>
        </p:spPr>
      </p:pic>
      <p:pic>
        <p:nvPicPr>
          <p:cNvPr id="7" name="Picture 6" descr="Table&#10;&#10;Description automatically generated">
            <a:extLst>
              <a:ext uri="{FF2B5EF4-FFF2-40B4-BE49-F238E27FC236}">
                <a16:creationId xmlns:a16="http://schemas.microsoft.com/office/drawing/2014/main" id="{7D4F893F-B69E-1FDF-6A5C-75B21E77F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038600"/>
            <a:ext cx="4673600" cy="1536700"/>
          </a:xfrm>
          <a:prstGeom prst="rect">
            <a:avLst/>
          </a:prstGeom>
        </p:spPr>
      </p:pic>
      <p:pic>
        <p:nvPicPr>
          <p:cNvPr id="8" name="Picture 7" descr="Table&#10;&#10;Description automatically generated">
            <a:extLst>
              <a:ext uri="{FF2B5EF4-FFF2-40B4-BE49-F238E27FC236}">
                <a16:creationId xmlns:a16="http://schemas.microsoft.com/office/drawing/2014/main" id="{9F536F66-2E22-1764-113C-2863BABC0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029" y="1931343"/>
            <a:ext cx="3822700" cy="1485900"/>
          </a:xfrm>
          <a:prstGeom prst="rect">
            <a:avLst/>
          </a:prstGeom>
        </p:spPr>
      </p:pic>
      <p:sp>
        <p:nvSpPr>
          <p:cNvPr id="9" name="TextBox 8">
            <a:extLst>
              <a:ext uri="{FF2B5EF4-FFF2-40B4-BE49-F238E27FC236}">
                <a16:creationId xmlns:a16="http://schemas.microsoft.com/office/drawing/2014/main" id="{4BB1ABED-EC52-79FE-1107-A127E0AA4015}"/>
              </a:ext>
            </a:extLst>
          </p:cNvPr>
          <p:cNvSpPr txBox="1"/>
          <p:nvPr/>
        </p:nvSpPr>
        <p:spPr>
          <a:xfrm>
            <a:off x="4953000" y="1066667"/>
            <a:ext cx="6098720" cy="369332"/>
          </a:xfrm>
          <a:prstGeom prst="rect">
            <a:avLst/>
          </a:prstGeom>
          <a:noFill/>
        </p:spPr>
        <p:txBody>
          <a:bodyPr wrap="square">
            <a:spAutoFit/>
          </a:bodyPr>
          <a:lstStyle/>
          <a:p>
            <a:r>
              <a:rPr lang="en-AU" b="1" dirty="0"/>
              <a:t>4 Test Set Results</a:t>
            </a:r>
            <a:endParaRPr lang="en-US" b="1" dirty="0"/>
          </a:p>
        </p:txBody>
      </p:sp>
      <p:sp>
        <p:nvSpPr>
          <p:cNvPr id="10" name="Text Placeholder 3">
            <a:extLst>
              <a:ext uri="{FF2B5EF4-FFF2-40B4-BE49-F238E27FC236}">
                <a16:creationId xmlns:a16="http://schemas.microsoft.com/office/drawing/2014/main" id="{9066279E-8AFF-1E5D-8272-0001FDECFD86}"/>
              </a:ext>
            </a:extLst>
          </p:cNvPr>
          <p:cNvSpPr txBox="1">
            <a:spLocks/>
          </p:cNvSpPr>
          <p:nvPr/>
        </p:nvSpPr>
        <p:spPr>
          <a:xfrm>
            <a:off x="8317830" y="52983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1" name="Text Placeholder 4">
            <a:extLst>
              <a:ext uri="{FF2B5EF4-FFF2-40B4-BE49-F238E27FC236}">
                <a16:creationId xmlns:a16="http://schemas.microsoft.com/office/drawing/2014/main" id="{A94BEAC1-12F4-2CBF-B88B-0845AD9B1D3C}"/>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Tree>
    <p:extLst>
      <p:ext uri="{BB962C8B-B14F-4D97-AF65-F5344CB8AC3E}">
        <p14:creationId xmlns:p14="http://schemas.microsoft.com/office/powerpoint/2010/main" val="298968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6E2F-C0CD-1BF8-BCA5-962533192B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B360786-A42B-4E23-9615-8777D2AF6D7F}"/>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8CBA1BD7-9849-39E0-9626-5698F6FAFEB4}"/>
              </a:ext>
            </a:extLst>
          </p:cNvPr>
          <p:cNvSpPr>
            <a:spLocks noGrp="1"/>
          </p:cNvSpPr>
          <p:nvPr>
            <p:ph type="body" sz="quarter" idx="11"/>
          </p:nvPr>
        </p:nvSpPr>
        <p:spPr/>
        <p:txBody>
          <a:bodyPr/>
          <a:lstStyle/>
          <a:p>
            <a:endParaRPr lang="en-US"/>
          </a:p>
        </p:txBody>
      </p:sp>
      <p:pic>
        <p:nvPicPr>
          <p:cNvPr id="5" name="Picture 4" descr="Chart, line chart, histogram&#10;&#10;Description automatically generated">
            <a:extLst>
              <a:ext uri="{FF2B5EF4-FFF2-40B4-BE49-F238E27FC236}">
                <a16:creationId xmlns:a16="http://schemas.microsoft.com/office/drawing/2014/main" id="{2BFC269C-7CDC-54B0-5635-95910B44B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072" y="729896"/>
            <a:ext cx="4419600" cy="2794000"/>
          </a:xfrm>
          <a:prstGeom prst="rect">
            <a:avLst/>
          </a:prstGeom>
        </p:spPr>
      </p:pic>
      <p:pic>
        <p:nvPicPr>
          <p:cNvPr id="6" name="Picture 5" descr="Chart, histogram&#10;&#10;Description automatically generated">
            <a:extLst>
              <a:ext uri="{FF2B5EF4-FFF2-40B4-BE49-F238E27FC236}">
                <a16:creationId xmlns:a16="http://schemas.microsoft.com/office/drawing/2014/main" id="{CE5203EF-61DF-21AE-147D-2C0C4A666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242" y="635000"/>
            <a:ext cx="4673600" cy="2794000"/>
          </a:xfrm>
          <a:prstGeom prst="rect">
            <a:avLst/>
          </a:prstGeom>
        </p:spPr>
      </p:pic>
      <p:pic>
        <p:nvPicPr>
          <p:cNvPr id="8" name="Picture 7" descr="Chart, histogram&#10;&#10;Description automatically generated">
            <a:extLst>
              <a:ext uri="{FF2B5EF4-FFF2-40B4-BE49-F238E27FC236}">
                <a16:creationId xmlns:a16="http://schemas.microsoft.com/office/drawing/2014/main" id="{6E9520CF-7847-B49B-58C6-A4940EBBC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872" y="3587396"/>
            <a:ext cx="4572000" cy="2870200"/>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9A449C9A-0BDB-6A44-1D3D-738536E8C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1342" y="3523896"/>
            <a:ext cx="4711700" cy="2933700"/>
          </a:xfrm>
          <a:prstGeom prst="rect">
            <a:avLst/>
          </a:prstGeom>
        </p:spPr>
      </p:pic>
      <p:sp>
        <p:nvSpPr>
          <p:cNvPr id="12" name="TextBox 11">
            <a:extLst>
              <a:ext uri="{FF2B5EF4-FFF2-40B4-BE49-F238E27FC236}">
                <a16:creationId xmlns:a16="http://schemas.microsoft.com/office/drawing/2014/main" id="{CF3FE46A-BDF7-B135-2924-9D1A8322DB8C}"/>
              </a:ext>
            </a:extLst>
          </p:cNvPr>
          <p:cNvSpPr txBox="1"/>
          <p:nvPr/>
        </p:nvSpPr>
        <p:spPr>
          <a:xfrm>
            <a:off x="4906007" y="430237"/>
            <a:ext cx="6098720" cy="369332"/>
          </a:xfrm>
          <a:prstGeom prst="rect">
            <a:avLst/>
          </a:prstGeom>
          <a:noFill/>
        </p:spPr>
        <p:txBody>
          <a:bodyPr wrap="square">
            <a:spAutoFit/>
          </a:bodyPr>
          <a:lstStyle/>
          <a:p>
            <a:r>
              <a:rPr lang="en-AU" b="1" dirty="0"/>
              <a:t>4 Test Set Results </a:t>
            </a:r>
            <a:r>
              <a:rPr lang="en-AU" b="1" dirty="0" err="1"/>
              <a:t>Cont</a:t>
            </a:r>
            <a:r>
              <a:rPr lang="en-AU" b="1" dirty="0"/>
              <a:t>’</a:t>
            </a:r>
            <a:endParaRPr lang="en-US" b="1" dirty="0"/>
          </a:p>
        </p:txBody>
      </p:sp>
      <p:sp>
        <p:nvSpPr>
          <p:cNvPr id="13" name="Text Placeholder 3">
            <a:extLst>
              <a:ext uri="{FF2B5EF4-FFF2-40B4-BE49-F238E27FC236}">
                <a16:creationId xmlns:a16="http://schemas.microsoft.com/office/drawing/2014/main" id="{2FC71577-1EC0-37A1-C132-1555B32E7656}"/>
              </a:ext>
            </a:extLst>
          </p:cNvPr>
          <p:cNvSpPr txBox="1">
            <a:spLocks/>
          </p:cNvSpPr>
          <p:nvPr/>
        </p:nvSpPr>
        <p:spPr>
          <a:xfrm>
            <a:off x="8317830" y="52983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4" name="Text Placeholder 4">
            <a:extLst>
              <a:ext uri="{FF2B5EF4-FFF2-40B4-BE49-F238E27FC236}">
                <a16:creationId xmlns:a16="http://schemas.microsoft.com/office/drawing/2014/main" id="{B0333BC0-9224-0310-0326-A558EA72FEF3}"/>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Tree>
    <p:extLst>
      <p:ext uri="{BB962C8B-B14F-4D97-AF65-F5344CB8AC3E}">
        <p14:creationId xmlns:p14="http://schemas.microsoft.com/office/powerpoint/2010/main" val="260731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4629A8A0-C1EB-FF3B-A3CD-7B1034C7FBB2}"/>
              </a:ext>
            </a:extLst>
          </p:cNvPr>
          <p:cNvSpPr txBox="1">
            <a:spLocks/>
          </p:cNvSpPr>
          <p:nvPr/>
        </p:nvSpPr>
        <p:spPr>
          <a:xfrm>
            <a:off x="539300" y="386969"/>
            <a:ext cx="9976300" cy="566822"/>
          </a:xfrm>
          <a:prstGeom prst="rect">
            <a:avLst/>
          </a:prstGeom>
        </p:spPr>
        <p:txBody>
          <a:bodyPr vert="horz" wrap="square" lIns="0" tIns="12700" rIns="0" bIns="0" rtlCol="0">
            <a:spAutoFit/>
          </a:bodyPr>
          <a:lstStyle>
            <a:lvl1pPr>
              <a:defRPr sz="3600" b="0" i="0">
                <a:solidFill>
                  <a:srgbClr val="00136E"/>
                </a:solidFill>
                <a:latin typeface="Segoe UI Light"/>
                <a:ea typeface="+mj-ea"/>
                <a:cs typeface="Segoe UI Light"/>
              </a:defRPr>
            </a:lvl1pPr>
          </a:lstStyle>
          <a:p>
            <a:pPr marL="12700">
              <a:spcBef>
                <a:spcPts val="100"/>
              </a:spcBef>
            </a:pPr>
            <a:r>
              <a:rPr lang="en-AU" dirty="0"/>
              <a:t>You are welcome to visit our GitHub Repository </a:t>
            </a:r>
            <a:endParaRPr lang="en-AU" spc="10" dirty="0"/>
          </a:p>
        </p:txBody>
      </p:sp>
      <p:pic>
        <p:nvPicPr>
          <p:cNvPr id="7" name="Picture 6" descr="Text&#10;&#10;Description automatically generated">
            <a:extLst>
              <a:ext uri="{FF2B5EF4-FFF2-40B4-BE49-F238E27FC236}">
                <a16:creationId xmlns:a16="http://schemas.microsoft.com/office/drawing/2014/main" id="{623382E9-B1F9-57FF-1298-4E918E47F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981200"/>
            <a:ext cx="7772400" cy="2580436"/>
          </a:xfrm>
          <a:prstGeom prst="rect">
            <a:avLst/>
          </a:prstGeom>
        </p:spPr>
      </p:pic>
      <p:sp>
        <p:nvSpPr>
          <p:cNvPr id="9" name="object 2">
            <a:extLst>
              <a:ext uri="{FF2B5EF4-FFF2-40B4-BE49-F238E27FC236}">
                <a16:creationId xmlns:a16="http://schemas.microsoft.com/office/drawing/2014/main" id="{4E5D9920-8EE4-12FA-3A00-FB846407CC88}"/>
              </a:ext>
            </a:extLst>
          </p:cNvPr>
          <p:cNvSpPr txBox="1">
            <a:spLocks/>
          </p:cNvSpPr>
          <p:nvPr/>
        </p:nvSpPr>
        <p:spPr>
          <a:xfrm>
            <a:off x="5549221" y="3994814"/>
            <a:ext cx="9976300" cy="566822"/>
          </a:xfrm>
          <a:prstGeom prst="rect">
            <a:avLst/>
          </a:prstGeom>
        </p:spPr>
        <p:txBody>
          <a:bodyPr vert="horz" wrap="square" lIns="0" tIns="12700" rIns="0" bIns="0" rtlCol="0">
            <a:spAutoFit/>
          </a:bodyPr>
          <a:lstStyle>
            <a:lvl1pPr>
              <a:defRPr sz="3600" b="0" i="0">
                <a:solidFill>
                  <a:srgbClr val="00136E"/>
                </a:solidFill>
                <a:latin typeface="Segoe UI Light"/>
                <a:ea typeface="+mj-ea"/>
                <a:cs typeface="Segoe UI Light"/>
              </a:defRPr>
            </a:lvl1pPr>
          </a:lstStyle>
          <a:p>
            <a:r>
              <a:rPr lang="en-US" sz="3600" dirty="0">
                <a:solidFill>
                  <a:schemeClr val="tx2"/>
                </a:solidFill>
                <a:latin typeface="Segoe UI" panose="020B0502040204020203" pitchFamily="34" charset="0"/>
                <a:cs typeface="Segoe UI" panose="020B0502040204020203" pitchFamily="34" charset="0"/>
                <a:hlinkClick r:id="rId3"/>
              </a:rPr>
              <a:t>[Please click here]</a:t>
            </a:r>
            <a:endParaRPr lang="en-US" sz="3600" dirty="0">
              <a:solidFill>
                <a:schemeClr val="tx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35256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E72D-D0B6-00F3-CABF-61B9E222F8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47EDFD4-30CD-B994-2A63-FC86CCB963FE}"/>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5D15DC7-4495-A8F5-558F-E55580C09237}"/>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9A68A1D1-3FEF-BD04-EA3C-312E84EAFA69}"/>
              </a:ext>
            </a:extLst>
          </p:cNvPr>
          <p:cNvSpPr txBox="1"/>
          <p:nvPr/>
        </p:nvSpPr>
        <p:spPr>
          <a:xfrm>
            <a:off x="5047885" y="609600"/>
            <a:ext cx="6098720" cy="369332"/>
          </a:xfrm>
          <a:prstGeom prst="rect">
            <a:avLst/>
          </a:prstGeom>
          <a:noFill/>
        </p:spPr>
        <p:txBody>
          <a:bodyPr wrap="square">
            <a:spAutoFit/>
          </a:bodyPr>
          <a:lstStyle/>
          <a:p>
            <a:r>
              <a:rPr lang="en-AU" b="1" dirty="0"/>
              <a:t>2 Conclusion</a:t>
            </a:r>
            <a:endParaRPr lang="en-US" b="1" dirty="0"/>
          </a:p>
        </p:txBody>
      </p:sp>
      <p:sp>
        <p:nvSpPr>
          <p:cNvPr id="7" name="Text Placeholder 3">
            <a:extLst>
              <a:ext uri="{FF2B5EF4-FFF2-40B4-BE49-F238E27FC236}">
                <a16:creationId xmlns:a16="http://schemas.microsoft.com/office/drawing/2014/main" id="{4DCDE17B-6CE7-A1BD-5B79-BE9C5B230A8A}"/>
              </a:ext>
            </a:extLst>
          </p:cNvPr>
          <p:cNvSpPr txBox="1">
            <a:spLocks/>
          </p:cNvSpPr>
          <p:nvPr/>
        </p:nvSpPr>
        <p:spPr>
          <a:xfrm>
            <a:off x="8317830" y="52983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Control Phase</a:t>
            </a:r>
          </a:p>
        </p:txBody>
      </p:sp>
      <p:sp>
        <p:nvSpPr>
          <p:cNvPr id="8" name="Text Placeholder 4">
            <a:extLst>
              <a:ext uri="{FF2B5EF4-FFF2-40B4-BE49-F238E27FC236}">
                <a16:creationId xmlns:a16="http://schemas.microsoft.com/office/drawing/2014/main" id="{E0A624AD-1DE2-96F2-A5CA-B4F27B704725}"/>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
        <p:nvSpPr>
          <p:cNvPr id="10" name="TextBox 9">
            <a:extLst>
              <a:ext uri="{FF2B5EF4-FFF2-40B4-BE49-F238E27FC236}">
                <a16:creationId xmlns:a16="http://schemas.microsoft.com/office/drawing/2014/main" id="{6E694414-54CB-F598-2E1E-4EFDBA333D35}"/>
              </a:ext>
            </a:extLst>
          </p:cNvPr>
          <p:cNvSpPr txBox="1"/>
          <p:nvPr/>
        </p:nvSpPr>
        <p:spPr>
          <a:xfrm>
            <a:off x="3049361" y="1600200"/>
            <a:ext cx="6098720" cy="2862322"/>
          </a:xfrm>
          <a:prstGeom prst="rect">
            <a:avLst/>
          </a:prstGeom>
          <a:noFill/>
        </p:spPr>
        <p:txBody>
          <a:bodyPr wrap="square">
            <a:spAutoFit/>
          </a:bodyPr>
          <a:lstStyle/>
          <a:p>
            <a:pPr marL="285750" indent="-285750">
              <a:buFont typeface="Arial" panose="020B0604020202020204" pitchFamily="34" charset="0"/>
              <a:buChar char="•"/>
            </a:pPr>
            <a:r>
              <a:rPr lang="en-AU" dirty="0">
                <a:latin typeface="Segoe UI" panose="020B0502040204020203" pitchFamily="34" charset="0"/>
                <a:cs typeface="Segoe UI" panose="020B0502040204020203" pitchFamily="34" charset="0"/>
              </a:rPr>
              <a:t>Predicting air pollution accurately up to ten hours in advance can be extremely useful for city policy, and more specifically, for dynamic public transit pricing. </a:t>
            </a:r>
          </a:p>
          <a:p>
            <a:pPr marL="285750" indent="-285750">
              <a:buFont typeface="Arial" panose="020B0604020202020204" pitchFamily="34" charset="0"/>
              <a:buChar char="•"/>
            </a:pPr>
            <a:endParaRPr lang="en-AU"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AU" dirty="0">
                <a:latin typeface="Segoe UI" panose="020B0502040204020203" pitchFamily="34" charset="0"/>
                <a:cs typeface="Segoe UI" panose="020B0502040204020203" pitchFamily="34" charset="0"/>
              </a:rPr>
              <a:t>If such a city as Beijing could predict in the morning that air pollution would be dangerously high in the evening, then it could encourage public transit use by decreasing fares for that day or by dynamically enacting road congestion pricing for the evening rush hour to discourage driving.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64095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987D-705B-9AB7-272E-3DDA1418AB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214CBD5-3DB5-5916-407C-D4987C606B8F}"/>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857F799-0CA0-48B3-25B7-962F7FC560EA}"/>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A0056CC5-A133-984D-4847-06F1742B2BF4}"/>
              </a:ext>
            </a:extLst>
          </p:cNvPr>
          <p:cNvSpPr txBox="1"/>
          <p:nvPr/>
        </p:nvSpPr>
        <p:spPr>
          <a:xfrm>
            <a:off x="1278533" y="249972"/>
            <a:ext cx="10075267" cy="4093428"/>
          </a:xfrm>
          <a:prstGeom prst="rect">
            <a:avLst/>
          </a:prstGeom>
          <a:noFill/>
        </p:spPr>
        <p:txBody>
          <a:bodyPr wrap="square">
            <a:spAutoFit/>
          </a:bodyPr>
          <a:lstStyle/>
          <a:p>
            <a:pPr algn="l"/>
            <a:r>
              <a:rPr lang="en-AU" sz="2000" b="0" i="0" dirty="0">
                <a:solidFill>
                  <a:srgbClr val="000000"/>
                </a:solidFill>
                <a:effectLst/>
                <a:latin typeface="Segoe UI" panose="020B0502040204020203" pitchFamily="34" charset="0"/>
                <a:cs typeface="Segoe UI" panose="020B0502040204020203" pitchFamily="34" charset="0"/>
              </a:rPr>
              <a:t>"We see that we are able to forecast pollution within the same error margin as prediction for a single future time-step.”</a:t>
            </a:r>
          </a:p>
          <a:p>
            <a:pPr algn="l"/>
            <a:endParaRPr lang="en-AU" sz="2000" b="0" i="0" dirty="0">
              <a:solidFill>
                <a:srgbClr val="000000"/>
              </a:solidFill>
              <a:effectLst/>
              <a:latin typeface="Segoe UI" panose="020B0502040204020203" pitchFamily="34" charset="0"/>
              <a:cs typeface="Segoe UI" panose="020B0502040204020203" pitchFamily="34" charset="0"/>
            </a:endParaRPr>
          </a:p>
          <a:p>
            <a:pPr algn="l"/>
            <a:r>
              <a:rPr lang="en-AU" sz="2000" b="0" i="0" dirty="0">
                <a:solidFill>
                  <a:srgbClr val="000000"/>
                </a:solidFill>
                <a:effectLst/>
                <a:latin typeface="Segoe UI" panose="020B0502040204020203" pitchFamily="34" charset="0"/>
                <a:cs typeface="Segoe UI" panose="020B0502040204020203" pitchFamily="34" charset="0"/>
              </a:rPr>
              <a:t>"LSTMs are a good model given the scope of the data we obtained, since they preserve the errors in a gated cell”</a:t>
            </a:r>
          </a:p>
          <a:p>
            <a:pPr algn="l"/>
            <a:endParaRPr lang="en-AU" sz="2000" b="0" i="0" dirty="0">
              <a:solidFill>
                <a:srgbClr val="000000"/>
              </a:solidFill>
              <a:effectLst/>
              <a:latin typeface="Segoe UI" panose="020B0502040204020203" pitchFamily="34" charset="0"/>
              <a:cs typeface="Segoe UI" panose="020B0502040204020203" pitchFamily="34" charset="0"/>
            </a:endParaRPr>
          </a:p>
          <a:p>
            <a:pPr algn="l"/>
            <a:r>
              <a:rPr lang="en-AU" sz="2000" b="0" i="0" dirty="0">
                <a:solidFill>
                  <a:srgbClr val="000000"/>
                </a:solidFill>
                <a:effectLst/>
                <a:latin typeface="Segoe UI" panose="020B0502040204020203" pitchFamily="34" charset="0"/>
                <a:cs typeface="Segoe UI" panose="020B0502040204020203" pitchFamily="34" charset="0"/>
              </a:rPr>
              <a:t>"Given this results that we can predict air pollution accurately up to ten hours in advance, this can be extremely useful for city policy, and more specifically, for dynamic public transit pricing.”</a:t>
            </a:r>
          </a:p>
          <a:p>
            <a:pPr algn="l"/>
            <a:endParaRPr lang="en-AU" sz="2000" b="0" i="0" dirty="0">
              <a:solidFill>
                <a:srgbClr val="000000"/>
              </a:solidFill>
              <a:effectLst/>
              <a:latin typeface="Segoe UI" panose="020B0502040204020203" pitchFamily="34" charset="0"/>
              <a:cs typeface="Segoe UI" panose="020B0502040204020203" pitchFamily="34" charset="0"/>
            </a:endParaRPr>
          </a:p>
          <a:p>
            <a:pPr algn="l"/>
            <a:r>
              <a:rPr lang="en-AU" sz="2000" b="0" i="0" dirty="0">
                <a:solidFill>
                  <a:srgbClr val="000000"/>
                </a:solidFill>
                <a:effectLst/>
                <a:latin typeface="Segoe UI" panose="020B0502040204020203" pitchFamily="34" charset="0"/>
                <a:cs typeface="Segoe UI" panose="020B0502040204020203" pitchFamily="34" charset="0"/>
              </a:rPr>
              <a:t>"In addition, the results of this paper can help in the management of deployed sensors, </a:t>
            </a:r>
            <a:r>
              <a:rPr lang="en-AU" sz="2000" b="1" i="0" dirty="0">
                <a:solidFill>
                  <a:srgbClr val="000000"/>
                </a:solidFill>
                <a:effectLst/>
                <a:latin typeface="Segoe UI" panose="020B0502040204020203" pitchFamily="34" charset="0"/>
                <a:cs typeface="Segoe UI" panose="020B0502040204020203" pitchFamily="34" charset="0"/>
              </a:rPr>
              <a:t>primarily in decreasing power consumption</a:t>
            </a:r>
            <a:r>
              <a:rPr lang="en-AU" sz="2000" b="0" i="0" dirty="0">
                <a:solidFill>
                  <a:srgbClr val="000000"/>
                </a:solidFill>
                <a:effectLst/>
                <a:latin typeface="Segoe UI" panose="020B0502040204020203" pitchFamily="34" charset="0"/>
                <a:cs typeface="Segoe UI" panose="020B0502040204020203" pitchFamily="34" charset="0"/>
              </a:rPr>
              <a:t>. We can now help cities save money by keeping their sensors on only in six to ten hour increments, rather than 24/7..."</a:t>
            </a:r>
          </a:p>
        </p:txBody>
      </p:sp>
      <p:pic>
        <p:nvPicPr>
          <p:cNvPr id="1026" name="Picture 2">
            <a:extLst>
              <a:ext uri="{FF2B5EF4-FFF2-40B4-BE49-F238E27FC236}">
                <a16:creationId xmlns:a16="http://schemas.microsoft.com/office/drawing/2014/main" id="{1E6C526A-EBCF-25EA-4083-2E840D19B38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114800" y="4373720"/>
            <a:ext cx="8077200" cy="25083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avy pollution surrounds the China Central Television (CCTV) headquarters building (R) in Beijing on January 18, 2012">
            <a:extLst>
              <a:ext uri="{FF2B5EF4-FFF2-40B4-BE49-F238E27FC236}">
                <a16:creationId xmlns:a16="http://schemas.microsoft.com/office/drawing/2014/main" id="{D467D103-F790-909F-F2D3-1533B67A1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373720"/>
            <a:ext cx="4459287" cy="250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46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A3D4B42D-5C94-6196-E218-A27484C63CB4}"/>
              </a:ext>
            </a:extLst>
          </p:cNvPr>
          <p:cNvPicPr>
            <a:picLocks noChangeAspect="1"/>
          </p:cNvPicPr>
          <p:nvPr/>
        </p:nvPicPr>
        <p:blipFill rotWithShape="1">
          <a:blip r:embed="rId2">
            <a:extLst>
              <a:ext uri="{28A0092B-C50C-407E-A947-70E740481C1C}">
                <a14:useLocalDpi xmlns:a14="http://schemas.microsoft.com/office/drawing/2010/main" val="0"/>
              </a:ext>
            </a:extLst>
          </a:blip>
          <a:srcRect l="1196" r="8497" b="-1"/>
          <a:stretch/>
        </p:blipFill>
        <p:spPr>
          <a:xfrm>
            <a:off x="538684" y="916817"/>
            <a:ext cx="10455275" cy="5470416"/>
          </a:xfrm>
          <a:prstGeom prst="rect">
            <a:avLst/>
          </a:prstGeom>
          <a:noFill/>
        </p:spPr>
      </p:pic>
      <p:sp>
        <p:nvSpPr>
          <p:cNvPr id="7" name="Title 1">
            <a:extLst>
              <a:ext uri="{FF2B5EF4-FFF2-40B4-BE49-F238E27FC236}">
                <a16:creationId xmlns:a16="http://schemas.microsoft.com/office/drawing/2014/main" id="{2218CB85-81BF-20D3-088A-53720AAF8F27}"/>
              </a:ext>
            </a:extLst>
          </p:cNvPr>
          <p:cNvSpPr>
            <a:spLocks noGrp="1"/>
          </p:cNvSpPr>
          <p:nvPr>
            <p:ph type="title"/>
          </p:nvPr>
        </p:nvSpPr>
        <p:spPr>
          <a:xfrm>
            <a:off x="538684" y="261011"/>
            <a:ext cx="11497290" cy="553998"/>
          </a:xfrm>
        </p:spPr>
        <p:txBody>
          <a:bodyPr/>
          <a:lstStyle/>
          <a:p>
            <a:r>
              <a:rPr lang="en-US" dirty="0"/>
              <a:t>Deployment on SAP Data Intelligence</a:t>
            </a:r>
          </a:p>
        </p:txBody>
      </p:sp>
      <p:sp>
        <p:nvSpPr>
          <p:cNvPr id="8" name="Text Placeholder 3">
            <a:extLst>
              <a:ext uri="{FF2B5EF4-FFF2-40B4-BE49-F238E27FC236}">
                <a16:creationId xmlns:a16="http://schemas.microsoft.com/office/drawing/2014/main" id="{35D84722-BA0D-2691-C322-681A264BA2A6}"/>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Control Phase</a:t>
            </a:r>
          </a:p>
        </p:txBody>
      </p:sp>
      <p:sp>
        <p:nvSpPr>
          <p:cNvPr id="9" name="Text Placeholder 12">
            <a:extLst>
              <a:ext uri="{FF2B5EF4-FFF2-40B4-BE49-F238E27FC236}">
                <a16:creationId xmlns:a16="http://schemas.microsoft.com/office/drawing/2014/main" id="{3219A0F4-C81B-8D38-5DCC-4FB112F1BEC2}"/>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3782748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FD1CDB41-89CD-4259-B67B-1A801F0D993E}"/>
              </a:ext>
            </a:extLst>
          </p:cNvPr>
          <p:cNvSpPr>
            <a:spLocks noGrp="1"/>
          </p:cNvSpPr>
          <p:nvPr>
            <p:ph type="title"/>
          </p:nvPr>
        </p:nvSpPr>
        <p:spPr/>
        <p:txBody>
          <a:bodyPr/>
          <a:lstStyle/>
          <a:p>
            <a:r>
              <a:rPr kumimoji="0" lang="en-US" sz="7200" b="1" i="0" u="none" strike="noStrike" kern="1200" cap="all" spc="0" normalizeH="0" baseline="0" noProof="0" dirty="0">
                <a:ln>
                  <a:noFill/>
                </a:ln>
                <a:solidFill>
                  <a:srgbClr val="000000"/>
                </a:solidFill>
                <a:effectLst/>
                <a:uLnTx/>
                <a:uFillTx/>
                <a:latin typeface="Avenir Next LT Pro"/>
                <a:ea typeface="+mj-ea"/>
                <a:cs typeface="Segoe UI Light" panose="020B0502040204020203" pitchFamily="34" charset="0"/>
              </a:rPr>
              <a:t>thank </a:t>
            </a:r>
            <a:r>
              <a:rPr kumimoji="0" lang="en-US" sz="7200" b="0" i="0" u="none" strike="noStrike" kern="1200" cap="all" spc="0" normalizeH="0" baseline="0" noProof="0" dirty="0">
                <a:ln>
                  <a:noFill/>
                </a:ln>
                <a:solidFill>
                  <a:srgbClr val="000000"/>
                </a:solidFill>
                <a:effectLst/>
                <a:uLnTx/>
                <a:uFillTx/>
                <a:latin typeface="Avenir Next LT Pro"/>
                <a:ea typeface="+mj-ea"/>
                <a:cs typeface="Segoe UI Light" panose="020B0502040204020203" pitchFamily="34" charset="0"/>
              </a:rPr>
              <a:t>you</a:t>
            </a:r>
            <a:endParaRPr lang="en-GB" sz="6600" b="0" dirty="0">
              <a:solidFill>
                <a:srgbClr val="000000"/>
              </a:solidFill>
            </a:endParaRPr>
          </a:p>
        </p:txBody>
      </p:sp>
      <p:pic>
        <p:nvPicPr>
          <p:cNvPr id="6" name="Bildplatzhalter 5" descr="Ein Bild, das Person enthält.&#10;&#10;Automatisch generierte Beschreibung">
            <a:extLst>
              <a:ext uri="{FF2B5EF4-FFF2-40B4-BE49-F238E27FC236}">
                <a16:creationId xmlns:a16="http://schemas.microsoft.com/office/drawing/2014/main" id="{B1E3F394-0F52-4824-8D41-CCDA286213E7}"/>
              </a:ext>
            </a:extLst>
          </p:cNvPr>
          <p:cNvPicPr>
            <a:picLocks noGrp="1"/>
          </p:cNvPicPr>
          <p:nvPr>
            <p:ph type="pic" sz="quarter" idx="12"/>
          </p:nvPr>
        </p:nvPicPr>
        <p:blipFill rotWithShape="1">
          <a:blip r:embed="rId2"/>
          <a:srcRect l="22018" t="1246" r="35103" b="1619"/>
          <a:stretch/>
        </p:blipFill>
        <p:spPr>
          <a:xfrm>
            <a:off x="0" y="0"/>
            <a:ext cx="4535488" cy="6858000"/>
          </a:xfrm>
          <a:prstGeom prst="rect">
            <a:avLst/>
          </a:prstGeom>
        </p:spPr>
      </p:pic>
    </p:spTree>
    <p:extLst>
      <p:ext uri="{BB962C8B-B14F-4D97-AF65-F5344CB8AC3E}">
        <p14:creationId xmlns:p14="http://schemas.microsoft.com/office/powerpoint/2010/main" val="214464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6</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a:t>
            </a:r>
          </a:p>
        </p:txBody>
      </p:sp>
      <p:pic>
        <p:nvPicPr>
          <p:cNvPr id="6" name="Picture 5" descr="Graphical user interface, text, application&#10;&#10;Description automatically generated">
            <a:extLst>
              <a:ext uri="{FF2B5EF4-FFF2-40B4-BE49-F238E27FC236}">
                <a16:creationId xmlns:a16="http://schemas.microsoft.com/office/drawing/2014/main" id="{882E403E-DDB8-ADFC-ADDB-690746F6E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19" y="2249433"/>
            <a:ext cx="10590362" cy="1941567"/>
          </a:xfrm>
          <a:prstGeom prst="rect">
            <a:avLst/>
          </a:prstGeom>
        </p:spPr>
      </p:pic>
    </p:spTree>
    <p:extLst>
      <p:ext uri="{BB962C8B-B14F-4D97-AF65-F5344CB8AC3E}">
        <p14:creationId xmlns:p14="http://schemas.microsoft.com/office/powerpoint/2010/main" val="164781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7</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 </a:t>
            </a:r>
            <a:r>
              <a:rPr lang="en-US" dirty="0" err="1"/>
              <a:t>Cont</a:t>
            </a:r>
            <a:r>
              <a:rPr lang="en-US" dirty="0"/>
              <a:t>`</a:t>
            </a:r>
          </a:p>
        </p:txBody>
      </p:sp>
      <p:pic>
        <p:nvPicPr>
          <p:cNvPr id="5" name="Picture 4" descr="Text, letter&#10;&#10;Description automatically generated">
            <a:extLst>
              <a:ext uri="{FF2B5EF4-FFF2-40B4-BE49-F238E27FC236}">
                <a16:creationId xmlns:a16="http://schemas.microsoft.com/office/drawing/2014/main" id="{9476CC04-7770-71AF-A9F0-C288475EA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921966"/>
            <a:ext cx="7396684" cy="5716449"/>
          </a:xfrm>
          <a:prstGeom prst="rect">
            <a:avLst/>
          </a:prstGeom>
        </p:spPr>
      </p:pic>
    </p:spTree>
    <p:extLst>
      <p:ext uri="{BB962C8B-B14F-4D97-AF65-F5344CB8AC3E}">
        <p14:creationId xmlns:p14="http://schemas.microsoft.com/office/powerpoint/2010/main" val="1623027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00" y="386969"/>
            <a:ext cx="1735455" cy="574040"/>
          </a:xfrm>
          <a:prstGeom prst="rect">
            <a:avLst/>
          </a:prstGeom>
        </p:spPr>
        <p:txBody>
          <a:bodyPr vert="horz" wrap="square" lIns="0" tIns="12700" rIns="0" bIns="0" rtlCol="0">
            <a:spAutoFit/>
          </a:bodyPr>
          <a:lstStyle/>
          <a:p>
            <a:pPr marL="12700">
              <a:lnSpc>
                <a:spcPct val="100000"/>
              </a:lnSpc>
              <a:spcBef>
                <a:spcPts val="100"/>
              </a:spcBef>
            </a:pPr>
            <a:r>
              <a:rPr spc="-10" dirty="0"/>
              <a:t>Contents</a:t>
            </a: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8</a:t>
            </a:fld>
            <a:endParaRPr spc="-50" dirty="0"/>
          </a:p>
        </p:txBody>
      </p:sp>
      <p:sp>
        <p:nvSpPr>
          <p:cNvPr id="3" name="object 3"/>
          <p:cNvSpPr txBox="1"/>
          <p:nvPr/>
        </p:nvSpPr>
        <p:spPr>
          <a:xfrm>
            <a:off x="734187" y="1363599"/>
            <a:ext cx="2011680" cy="1097280"/>
          </a:xfrm>
          <a:prstGeom prst="rect">
            <a:avLst/>
          </a:prstGeom>
          <a:solidFill>
            <a:srgbClr val="8484B7"/>
          </a:solidFill>
        </p:spPr>
        <p:txBody>
          <a:bodyPr vert="horz" wrap="square" lIns="0" tIns="215900" rIns="0" bIns="0" rtlCol="0">
            <a:spAutoFit/>
          </a:bodyPr>
          <a:lstStyle/>
          <a:p>
            <a:pPr marL="379095" marR="372745" indent="161290">
              <a:lnSpc>
                <a:spcPts val="2590"/>
              </a:lnSpc>
              <a:spcBef>
                <a:spcPts val="1700"/>
              </a:spcBef>
            </a:pPr>
            <a:r>
              <a:rPr sz="2400" spc="-10" dirty="0">
                <a:solidFill>
                  <a:srgbClr val="FFFFFF"/>
                </a:solidFill>
                <a:latin typeface="Segoe UI"/>
                <a:cs typeface="Segoe UI"/>
              </a:rPr>
              <a:t>Project Overview</a:t>
            </a:r>
            <a:endParaRPr sz="2400">
              <a:latin typeface="Segoe UI"/>
              <a:cs typeface="Segoe UI"/>
            </a:endParaRPr>
          </a:p>
        </p:txBody>
      </p:sp>
      <p:sp>
        <p:nvSpPr>
          <p:cNvPr id="4" name="object 4"/>
          <p:cNvSpPr txBox="1"/>
          <p:nvPr/>
        </p:nvSpPr>
        <p:spPr>
          <a:xfrm>
            <a:off x="3228975" y="1373505"/>
            <a:ext cx="8229600" cy="1097280"/>
          </a:xfrm>
          <a:prstGeom prst="rect">
            <a:avLst/>
          </a:prstGeom>
          <a:solidFill>
            <a:srgbClr val="D9D9E6">
              <a:alpha val="90194"/>
            </a:srgbClr>
          </a:solidFill>
        </p:spPr>
        <p:txBody>
          <a:bodyPr vert="horz" wrap="square" lIns="0" tIns="223520" rIns="0" bIns="0" rtlCol="0">
            <a:spAutoFit/>
          </a:bodyPr>
          <a:lstStyle/>
          <a:p>
            <a:pPr marL="266700" indent="-172085">
              <a:lnSpc>
                <a:spcPct val="100000"/>
              </a:lnSpc>
              <a:spcBef>
                <a:spcPts val="1760"/>
              </a:spcBef>
              <a:buChar char="•"/>
              <a:tabLst>
                <a:tab pos="267335" algn="l"/>
              </a:tabLst>
            </a:pPr>
            <a:r>
              <a:rPr sz="1800" spc="-10" dirty="0">
                <a:solidFill>
                  <a:srgbClr val="585858"/>
                </a:solidFill>
                <a:latin typeface="Segoe UI"/>
                <a:cs typeface="Segoe UI"/>
              </a:rPr>
              <a:t>Objective</a:t>
            </a:r>
            <a:endParaRPr sz="180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Data</a:t>
            </a:r>
            <a:r>
              <a:rPr sz="1800" spc="-15" dirty="0">
                <a:solidFill>
                  <a:srgbClr val="585858"/>
                </a:solidFill>
                <a:latin typeface="Segoe UI"/>
                <a:cs typeface="Segoe UI"/>
              </a:rPr>
              <a:t> </a:t>
            </a:r>
            <a:r>
              <a:rPr sz="1800" spc="-10" dirty="0">
                <a:solidFill>
                  <a:srgbClr val="585858"/>
                </a:solidFill>
                <a:latin typeface="Segoe UI"/>
                <a:cs typeface="Segoe UI"/>
              </a:rPr>
              <a:t>preview</a:t>
            </a:r>
            <a:endParaRPr sz="1800">
              <a:latin typeface="Segoe UI"/>
              <a:cs typeface="Segoe UI"/>
            </a:endParaRPr>
          </a:p>
        </p:txBody>
      </p:sp>
      <p:sp>
        <p:nvSpPr>
          <p:cNvPr id="5" name="object 5"/>
          <p:cNvSpPr txBox="1"/>
          <p:nvPr/>
        </p:nvSpPr>
        <p:spPr>
          <a:xfrm>
            <a:off x="734187" y="3132963"/>
            <a:ext cx="2011680" cy="1097280"/>
          </a:xfrm>
          <a:prstGeom prst="rect">
            <a:avLst/>
          </a:prstGeom>
          <a:solidFill>
            <a:srgbClr val="8484B7"/>
          </a:solidFill>
        </p:spPr>
        <p:txBody>
          <a:bodyPr vert="horz" wrap="square" lIns="0" tIns="215265" rIns="0" bIns="0" rtlCol="0">
            <a:spAutoFit/>
          </a:bodyPr>
          <a:lstStyle/>
          <a:p>
            <a:pPr marL="365125" marR="357505" indent="42545">
              <a:lnSpc>
                <a:spcPts val="2590"/>
              </a:lnSpc>
              <a:spcBef>
                <a:spcPts val="1695"/>
              </a:spcBef>
            </a:pPr>
            <a:r>
              <a:rPr sz="2400" spc="-10" dirty="0">
                <a:solidFill>
                  <a:srgbClr val="FFFFFF"/>
                </a:solidFill>
                <a:latin typeface="Segoe UI"/>
                <a:cs typeface="Segoe UI"/>
              </a:rPr>
              <a:t>Analytics </a:t>
            </a:r>
            <a:r>
              <a:rPr sz="2400" spc="-25" dirty="0">
                <a:solidFill>
                  <a:srgbClr val="FFFFFF"/>
                </a:solidFill>
                <a:latin typeface="Segoe UI"/>
                <a:cs typeface="Segoe UI"/>
              </a:rPr>
              <a:t>Roadmap</a:t>
            </a:r>
            <a:endParaRPr sz="2400">
              <a:latin typeface="Segoe UI"/>
              <a:cs typeface="Segoe UI"/>
            </a:endParaRPr>
          </a:p>
        </p:txBody>
      </p:sp>
      <p:sp>
        <p:nvSpPr>
          <p:cNvPr id="6" name="object 6"/>
          <p:cNvSpPr txBox="1"/>
          <p:nvPr/>
        </p:nvSpPr>
        <p:spPr>
          <a:xfrm>
            <a:off x="3228975" y="3132963"/>
            <a:ext cx="8229600" cy="936154"/>
          </a:xfrm>
          <a:prstGeom prst="rect">
            <a:avLst/>
          </a:prstGeom>
          <a:solidFill>
            <a:srgbClr val="D9D9E6">
              <a:alpha val="90194"/>
            </a:srgbClr>
          </a:solidFill>
        </p:spPr>
        <p:txBody>
          <a:bodyPr vert="horz" wrap="square" lIns="0" tIns="78740" rIns="0" bIns="0" rtlCol="0">
            <a:spAutoFit/>
          </a:bodyPr>
          <a:lstStyle/>
          <a:p>
            <a:pPr marL="266700" indent="-172085">
              <a:lnSpc>
                <a:spcPct val="100000"/>
              </a:lnSpc>
              <a:spcBef>
                <a:spcPts val="620"/>
              </a:spcBef>
              <a:buChar char="•"/>
              <a:tabLst>
                <a:tab pos="267335" algn="l"/>
              </a:tabLst>
            </a:pPr>
            <a:r>
              <a:rPr sz="1800" dirty="0">
                <a:solidFill>
                  <a:srgbClr val="585858"/>
                </a:solidFill>
                <a:latin typeface="Segoe UI"/>
                <a:cs typeface="Segoe UI"/>
              </a:rPr>
              <a:t>Analysis</a:t>
            </a:r>
            <a:r>
              <a:rPr sz="1800" spc="-25" dirty="0">
                <a:solidFill>
                  <a:srgbClr val="585858"/>
                </a:solidFill>
                <a:latin typeface="Segoe UI"/>
                <a:cs typeface="Segoe UI"/>
              </a:rPr>
              <a:t> </a:t>
            </a:r>
            <a:r>
              <a:rPr sz="1800" spc="-10" dirty="0">
                <a:solidFill>
                  <a:srgbClr val="585858"/>
                </a:solidFill>
                <a:latin typeface="Segoe UI"/>
                <a:cs typeface="Segoe UI"/>
              </a:rPr>
              <a:t>process</a:t>
            </a:r>
            <a:endParaRPr sz="1800" dirty="0">
              <a:latin typeface="Segoe UI"/>
              <a:cs typeface="Segoe UI"/>
            </a:endParaRPr>
          </a:p>
          <a:p>
            <a:pPr marL="266700" indent="-172085">
              <a:lnSpc>
                <a:spcPct val="100000"/>
              </a:lnSpc>
              <a:spcBef>
                <a:spcPts val="110"/>
              </a:spcBef>
              <a:buChar char="•"/>
              <a:tabLst>
                <a:tab pos="267335" algn="l"/>
              </a:tabLst>
            </a:pPr>
            <a:r>
              <a:rPr lang="en-US" sz="1800" dirty="0">
                <a:solidFill>
                  <a:srgbClr val="585858"/>
                </a:solidFill>
                <a:latin typeface="Segoe UI"/>
                <a:cs typeface="Segoe UI"/>
              </a:rPr>
              <a:t>Key Findings</a:t>
            </a:r>
            <a:endParaRPr sz="1800" dirty="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Regression</a:t>
            </a:r>
            <a:r>
              <a:rPr sz="1800" spc="-120" dirty="0">
                <a:solidFill>
                  <a:srgbClr val="585858"/>
                </a:solidFill>
                <a:latin typeface="Segoe UI"/>
                <a:cs typeface="Segoe UI"/>
              </a:rPr>
              <a:t> </a:t>
            </a:r>
            <a:r>
              <a:rPr sz="1800" spc="-10" dirty="0">
                <a:solidFill>
                  <a:srgbClr val="585858"/>
                </a:solidFill>
                <a:latin typeface="Segoe UI"/>
                <a:cs typeface="Segoe UI"/>
              </a:rPr>
              <a:t>models</a:t>
            </a:r>
            <a:endParaRPr sz="1800" dirty="0">
              <a:latin typeface="Segoe UI"/>
              <a:cs typeface="Segoe UI"/>
            </a:endParaRPr>
          </a:p>
        </p:txBody>
      </p:sp>
      <p:sp>
        <p:nvSpPr>
          <p:cNvPr id="7" name="object 7"/>
          <p:cNvSpPr txBox="1"/>
          <p:nvPr/>
        </p:nvSpPr>
        <p:spPr>
          <a:xfrm>
            <a:off x="734187" y="4901565"/>
            <a:ext cx="2011680" cy="1097280"/>
          </a:xfrm>
          <a:prstGeom prst="rect">
            <a:avLst/>
          </a:prstGeom>
          <a:solidFill>
            <a:srgbClr val="8484B7"/>
          </a:solidFill>
        </p:spPr>
        <p:txBody>
          <a:bodyPr vert="horz" wrap="square" lIns="0" tIns="338455" rIns="0" bIns="0" rtlCol="0">
            <a:spAutoFit/>
          </a:bodyPr>
          <a:lstStyle/>
          <a:p>
            <a:pPr marL="524510">
              <a:lnSpc>
                <a:spcPct val="100000"/>
              </a:lnSpc>
              <a:spcBef>
                <a:spcPts val="2665"/>
              </a:spcBef>
            </a:pPr>
            <a:r>
              <a:rPr sz="2400" spc="-10" dirty="0">
                <a:solidFill>
                  <a:srgbClr val="FFFFFF"/>
                </a:solidFill>
                <a:latin typeface="Segoe UI"/>
                <a:cs typeface="Segoe UI"/>
              </a:rPr>
              <a:t>Output</a:t>
            </a:r>
            <a:endParaRPr sz="2400">
              <a:latin typeface="Segoe UI"/>
              <a:cs typeface="Segoe UI"/>
            </a:endParaRPr>
          </a:p>
        </p:txBody>
      </p:sp>
      <p:sp>
        <p:nvSpPr>
          <p:cNvPr id="8" name="object 8"/>
          <p:cNvSpPr txBox="1"/>
          <p:nvPr/>
        </p:nvSpPr>
        <p:spPr>
          <a:xfrm>
            <a:off x="3228975" y="4901565"/>
            <a:ext cx="8229600" cy="1097280"/>
          </a:xfrm>
          <a:prstGeom prst="rect">
            <a:avLst/>
          </a:prstGeom>
          <a:solidFill>
            <a:srgbClr val="D9D9E6">
              <a:alpha val="90194"/>
            </a:srgbClr>
          </a:solidFill>
        </p:spPr>
        <p:txBody>
          <a:bodyPr vert="horz" wrap="square" lIns="0" tIns="79375" rIns="0" bIns="0" rtlCol="0">
            <a:spAutoFit/>
          </a:bodyPr>
          <a:lstStyle/>
          <a:p>
            <a:pPr marL="266700" indent="-172085">
              <a:lnSpc>
                <a:spcPct val="100000"/>
              </a:lnSpc>
              <a:spcBef>
                <a:spcPts val="625"/>
              </a:spcBef>
              <a:buChar char="•"/>
              <a:tabLst>
                <a:tab pos="267335" algn="l"/>
              </a:tabLst>
            </a:pPr>
            <a:r>
              <a:rPr sz="1800" spc="-10" dirty="0">
                <a:solidFill>
                  <a:srgbClr val="585858"/>
                </a:solidFill>
                <a:latin typeface="Segoe UI"/>
                <a:cs typeface="Segoe UI"/>
              </a:rPr>
              <a:t>Visualization</a:t>
            </a:r>
            <a:endParaRPr sz="1800">
              <a:latin typeface="Segoe UI"/>
              <a:cs typeface="Segoe UI"/>
            </a:endParaRPr>
          </a:p>
          <a:p>
            <a:pPr marL="266700" indent="-172085">
              <a:lnSpc>
                <a:spcPct val="100000"/>
              </a:lnSpc>
              <a:spcBef>
                <a:spcPts val="105"/>
              </a:spcBef>
              <a:buChar char="•"/>
              <a:tabLst>
                <a:tab pos="267335" algn="l"/>
              </a:tabLst>
            </a:pPr>
            <a:r>
              <a:rPr sz="1800" spc="-10" dirty="0">
                <a:solidFill>
                  <a:srgbClr val="585858"/>
                </a:solidFill>
                <a:latin typeface="Segoe UI"/>
                <a:cs typeface="Segoe UI"/>
              </a:rPr>
              <a:t>Observations</a:t>
            </a:r>
            <a:endParaRPr sz="1800">
              <a:latin typeface="Segoe UI"/>
              <a:cs typeface="Segoe UI"/>
            </a:endParaRPr>
          </a:p>
          <a:p>
            <a:pPr marL="266700" indent="-172085">
              <a:lnSpc>
                <a:spcPct val="100000"/>
              </a:lnSpc>
              <a:spcBef>
                <a:spcPts val="110"/>
              </a:spcBef>
              <a:buChar char="•"/>
              <a:tabLst>
                <a:tab pos="267335" algn="l"/>
              </a:tabLst>
            </a:pPr>
            <a:r>
              <a:rPr sz="1800" spc="-10" dirty="0">
                <a:solidFill>
                  <a:srgbClr val="585858"/>
                </a:solidFill>
                <a:latin typeface="Segoe UI"/>
                <a:cs typeface="Segoe UI"/>
              </a:rPr>
              <a:t>Recommendations</a:t>
            </a:r>
            <a:endParaRPr sz="1800">
              <a:latin typeface="Segoe UI"/>
              <a:cs typeface="Segoe U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1803654"/>
              <a:ext cx="9226550" cy="3251200"/>
            </a:xfrm>
            <a:custGeom>
              <a:avLst/>
              <a:gdLst/>
              <a:ahLst/>
              <a:cxnLst/>
              <a:rect l="l" t="t" r="r" b="b"/>
              <a:pathLst>
                <a:path w="9226550" h="3251200">
                  <a:moveTo>
                    <a:pt x="9226296" y="0"/>
                  </a:moveTo>
                  <a:lnTo>
                    <a:pt x="0" y="0"/>
                  </a:lnTo>
                  <a:lnTo>
                    <a:pt x="0" y="3250692"/>
                  </a:lnTo>
                  <a:lnTo>
                    <a:pt x="9226296" y="3250692"/>
                  </a:lnTo>
                  <a:lnTo>
                    <a:pt x="9226296" y="0"/>
                  </a:lnTo>
                  <a:close/>
                </a:path>
              </a:pathLst>
            </a:custGeom>
            <a:solidFill>
              <a:srgbClr val="FFFFFF">
                <a:alpha val="70195"/>
              </a:srgbClr>
            </a:solidFill>
          </p:spPr>
          <p:txBody>
            <a:bodyPr wrap="square" lIns="0" tIns="0" rIns="0" bIns="0" rtlCol="0"/>
            <a:lstStyle/>
            <a:p>
              <a:endParaRPr/>
            </a:p>
          </p:txBody>
        </p:sp>
      </p:grpSp>
      <p:sp>
        <p:nvSpPr>
          <p:cNvPr id="5" name="object 5"/>
          <p:cNvSpPr txBox="1">
            <a:spLocks noGrp="1"/>
          </p:cNvSpPr>
          <p:nvPr>
            <p:ph type="title"/>
          </p:nvPr>
        </p:nvSpPr>
        <p:spPr>
          <a:xfrm>
            <a:off x="385824" y="3097783"/>
            <a:ext cx="4103370" cy="635635"/>
          </a:xfrm>
          <a:prstGeom prst="rect">
            <a:avLst/>
          </a:prstGeom>
        </p:spPr>
        <p:txBody>
          <a:bodyPr vert="horz" wrap="square" lIns="0" tIns="12700" rIns="0" bIns="0" rtlCol="0">
            <a:spAutoFit/>
          </a:bodyPr>
          <a:lstStyle/>
          <a:p>
            <a:pPr marL="12700">
              <a:lnSpc>
                <a:spcPct val="100000"/>
              </a:lnSpc>
              <a:spcBef>
                <a:spcPts val="100"/>
              </a:spcBef>
            </a:pPr>
            <a:r>
              <a:rPr sz="4000" b="1" dirty="0">
                <a:solidFill>
                  <a:srgbClr val="585858"/>
                </a:solidFill>
                <a:latin typeface="Segoe UI"/>
                <a:cs typeface="Segoe UI"/>
              </a:rPr>
              <a:t>Project</a:t>
            </a:r>
            <a:r>
              <a:rPr sz="4000" b="1" spc="-50" dirty="0">
                <a:solidFill>
                  <a:srgbClr val="585858"/>
                </a:solidFill>
                <a:latin typeface="Segoe UI"/>
                <a:cs typeface="Segoe UI"/>
              </a:rPr>
              <a:t> </a:t>
            </a:r>
            <a:r>
              <a:rPr sz="4000" b="1" spc="-10" dirty="0">
                <a:solidFill>
                  <a:srgbClr val="585858"/>
                </a:solidFill>
                <a:latin typeface="Segoe UI"/>
                <a:cs typeface="Segoe UI"/>
              </a:rPr>
              <a:t>Overview</a:t>
            </a:r>
            <a:endParaRPr sz="4000">
              <a:latin typeface="Segoe UI"/>
              <a:cs typeface="Segoe U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7iKOGKKmT_qmtTWjqb8NG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10317</TotalTime>
  <Words>3670</Words>
  <Application>Microsoft Macintosh PowerPoint</Application>
  <PresentationFormat>Widescreen</PresentationFormat>
  <Paragraphs>369</Paragraphs>
  <Slides>53</Slides>
  <Notes>3</Notes>
  <HiddenSlides>11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67" baseType="lpstr">
      <vt:lpstr>Yu Gothic Light</vt:lpstr>
      <vt:lpstr>Arial</vt:lpstr>
      <vt:lpstr>Avenir Next LT Pro</vt:lpstr>
      <vt:lpstr>Calibri</vt:lpstr>
      <vt:lpstr>Impact</vt:lpstr>
      <vt:lpstr>Segoe UI</vt:lpstr>
      <vt:lpstr>Segoe UI Light</vt:lpstr>
      <vt:lpstr>Segoe UI Semilight</vt:lpstr>
      <vt:lpstr>Slack-Lato</vt:lpstr>
      <vt:lpstr>Times New Roman</vt:lpstr>
      <vt:lpstr>Wingdings</vt:lpstr>
      <vt:lpstr>Office Theme</vt:lpstr>
      <vt:lpstr>think-cell Slide</vt:lpstr>
      <vt:lpstr>think-cell Folie</vt:lpstr>
      <vt:lpstr>UCI ITALY AIR QUALITY UNIVARIATE LINEAR REGRESSION MODELLING</vt:lpstr>
      <vt:lpstr>AIR QUALITY UNIVARIATE AND MULTIVARIATE PREDICTION WITH DEEP LEARNING CNN-LSTM-ML</vt:lpstr>
      <vt:lpstr>PowerPoint Presentation</vt:lpstr>
      <vt:lpstr>Meet the UCI AQ Team!</vt:lpstr>
      <vt:lpstr>PowerPoint Presentation</vt:lpstr>
      <vt:lpstr>Development Specification</vt:lpstr>
      <vt:lpstr>Development Specification Cont`</vt:lpstr>
      <vt:lpstr>Contents</vt:lpstr>
      <vt:lpstr>Project Overview</vt:lpstr>
      <vt:lpstr>Overview BIG Questions </vt:lpstr>
      <vt:lpstr>Introduction to the Research</vt:lpstr>
      <vt:lpstr>Introduction to the Research</vt:lpstr>
      <vt:lpstr>Smart Objective</vt:lpstr>
      <vt:lpstr>PowerPoint Presentation</vt:lpstr>
      <vt:lpstr>Our analysis focuses on all 5 measures and 13 dimensions derived from UCI AQ df, combined with 3 exogenous factors</vt:lpstr>
      <vt:lpstr>PowerPoint Presentation</vt:lpstr>
      <vt:lpstr>PowerPoint Presentation</vt:lpstr>
      <vt:lpstr>Reference Measurement on Detector</vt:lpstr>
      <vt:lpstr>Sensors Measurement on the Detector</vt:lpstr>
      <vt:lpstr>Exogenous Variables</vt:lpstr>
      <vt:lpstr>Measurement Details CO Example</vt:lpstr>
      <vt:lpstr>Humans are very sensitive to humidity</vt:lpstr>
      <vt:lpstr>Relative Humidity is inverse correlated with temperature</vt:lpstr>
      <vt:lpstr>Relation between relative humidity and temperature  </vt:lpstr>
      <vt:lpstr>Summary of RH in relation to AQ</vt:lpstr>
      <vt:lpstr>PowerPoint Presentation</vt:lpstr>
      <vt:lpstr>We used Python for analysis and Seaborn for visualization</vt:lpstr>
      <vt:lpstr>Naïve Linear Regression Modell</vt:lpstr>
      <vt:lpstr>Naïve Linear Regression Modell Cont`</vt:lpstr>
      <vt:lpstr>LightGBM (Microsoft) Regression Modell</vt:lpstr>
      <vt:lpstr>Decision on Champion Model</vt:lpstr>
      <vt:lpstr>Deployment on SAP Data Intelligence</vt:lpstr>
      <vt:lpstr>UCI BEIJING AIR QUALITY MULTIVARIATE REGRESSION TENSORFLOW LSTM </vt:lpstr>
      <vt:lpstr>Contents</vt:lpstr>
      <vt:lpstr>Project Overview</vt:lpstr>
      <vt:lpstr>Overview BIG Questions </vt:lpstr>
      <vt:lpstr>Introduction to the Research</vt:lpstr>
      <vt:lpstr>Introduction to the Research</vt:lpstr>
      <vt:lpstr>Smart Objective</vt:lpstr>
      <vt:lpstr>Smart Objective - Context</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Deployment on SAP Data Intelligence</vt:lpstr>
      <vt:lpstr>thank you</vt:lpstr>
    </vt:vector>
  </TitlesOfParts>
  <Manager>Rodrigo Franco, Gunnar David</Manager>
  <Company>Ironhack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UCI Air Quality Univariant and Multivariant Study</dc:title>
  <dc:subject>Air Quality, ML, DL (tensorflow/ keras)</dc:subject>
  <dc:creator>Mohrbeck, Otje ext. /BDF HAM;Gunnar.David@Beiersdorf.com</dc:creator>
  <cp:keywords/>
  <dc:description>Optimized for PowerPoint 2016</dc:description>
  <cp:lastModifiedBy>#GUNNAR DAVID#</cp:lastModifiedBy>
  <cp:revision>28</cp:revision>
  <dcterms:created xsi:type="dcterms:W3CDTF">2022-09-06T19:25:39Z</dcterms:created>
  <dcterms:modified xsi:type="dcterms:W3CDTF">2022-09-23T13:02:34Z</dcterms:modified>
  <cp:category>regression, XGBoost, lightGBM, DNN 3-layer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0x0101005683774892D934459424F932D465DA2E</vt:lpwstr>
  </property>
  <property fmtid="{D5CDD505-2E9C-101B-9397-08002B2CF9AE}" pid="3" name="Created">
    <vt:filetime>2020-06-09T10:00:00Z</vt:filetime>
  </property>
  <property fmtid="{D5CDD505-2E9C-101B-9397-08002B2CF9AE}" pid="4" name="Creator">
    <vt:lpwstr>Acrobat PDFMaker 20 for PowerPoint</vt:lpwstr>
  </property>
  <property fmtid="{D5CDD505-2E9C-101B-9397-08002B2CF9AE}" pid="5" name="LastSaved">
    <vt:filetime>2022-09-06T10:00:00Z</vt:filetime>
  </property>
  <property fmtid="{D5CDD505-2E9C-101B-9397-08002B2CF9AE}" pid="6" name="Producer">
    <vt:lpwstr>Adobe PDF Library 20.9.95</vt:lpwstr>
  </property>
</Properties>
</file>